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5.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6.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7.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8.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9.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4" r:id="rId6"/>
  </p:sldMasterIdLst>
  <p:notesMasterIdLst>
    <p:notesMasterId r:id="rId70"/>
  </p:notesMasterIdLst>
  <p:handoutMasterIdLst>
    <p:handoutMasterId r:id="rId71"/>
  </p:handoutMasterIdLst>
  <p:sldIdLst>
    <p:sldId id="260" r:id="rId7"/>
    <p:sldId id="336" r:id="rId8"/>
    <p:sldId id="344" r:id="rId9"/>
    <p:sldId id="348" r:id="rId10"/>
    <p:sldId id="342" r:id="rId11"/>
    <p:sldId id="266" r:id="rId12"/>
    <p:sldId id="345" r:id="rId13"/>
    <p:sldId id="263" r:id="rId14"/>
    <p:sldId id="267" r:id="rId15"/>
    <p:sldId id="269" r:id="rId16"/>
    <p:sldId id="274" r:id="rId17"/>
    <p:sldId id="273" r:id="rId18"/>
    <p:sldId id="281" r:id="rId19"/>
    <p:sldId id="277" r:id="rId20"/>
    <p:sldId id="278" r:id="rId21"/>
    <p:sldId id="346" r:id="rId22"/>
    <p:sldId id="271" r:id="rId23"/>
    <p:sldId id="272" r:id="rId24"/>
    <p:sldId id="275" r:id="rId25"/>
    <p:sldId id="347" r:id="rId26"/>
    <p:sldId id="265" r:id="rId27"/>
    <p:sldId id="280" r:id="rId28"/>
    <p:sldId id="276" r:id="rId29"/>
    <p:sldId id="268" r:id="rId30"/>
    <p:sldId id="343" r:id="rId31"/>
    <p:sldId id="279" r:id="rId32"/>
    <p:sldId id="349" r:id="rId33"/>
    <p:sldId id="362" r:id="rId34"/>
    <p:sldId id="351" r:id="rId35"/>
    <p:sldId id="352" r:id="rId36"/>
    <p:sldId id="284" r:id="rId37"/>
    <p:sldId id="355" r:id="rId38"/>
    <p:sldId id="311" r:id="rId39"/>
    <p:sldId id="312" r:id="rId40"/>
    <p:sldId id="313" r:id="rId41"/>
    <p:sldId id="316" r:id="rId42"/>
    <p:sldId id="318" r:id="rId43"/>
    <p:sldId id="321" r:id="rId44"/>
    <p:sldId id="356" r:id="rId45"/>
    <p:sldId id="319" r:id="rId46"/>
    <p:sldId id="338" r:id="rId47"/>
    <p:sldId id="357" r:id="rId48"/>
    <p:sldId id="322" r:id="rId49"/>
    <p:sldId id="324" r:id="rId50"/>
    <p:sldId id="325" r:id="rId51"/>
    <p:sldId id="358" r:id="rId52"/>
    <p:sldId id="326" r:id="rId53"/>
    <p:sldId id="350" r:id="rId54"/>
    <p:sldId id="328" r:id="rId55"/>
    <p:sldId id="353" r:id="rId56"/>
    <p:sldId id="354" r:id="rId57"/>
    <p:sldId id="339" r:id="rId58"/>
    <p:sldId id="359" r:id="rId59"/>
    <p:sldId id="332" r:id="rId60"/>
    <p:sldId id="331" r:id="rId61"/>
    <p:sldId id="360" r:id="rId62"/>
    <p:sldId id="341" r:id="rId63"/>
    <p:sldId id="329" r:id="rId64"/>
    <p:sldId id="361" r:id="rId65"/>
    <p:sldId id="330" r:id="rId66"/>
    <p:sldId id="333" r:id="rId67"/>
    <p:sldId id="334" r:id="rId68"/>
    <p:sldId id="335" r:id="rId6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Atelier 1 : Se préparer" id="{A7781FF7-AC38-4E46-9722-297F12ACD0F4}">
          <p14:sldIdLst>
            <p14:sldId id="260"/>
            <p14:sldId id="336"/>
            <p14:sldId id="344"/>
            <p14:sldId id="348"/>
            <p14:sldId id="342"/>
            <p14:sldId id="266"/>
            <p14:sldId id="345"/>
            <p14:sldId id="263"/>
            <p14:sldId id="267"/>
            <p14:sldId id="269"/>
            <p14:sldId id="274"/>
            <p14:sldId id="273"/>
            <p14:sldId id="281"/>
            <p14:sldId id="277"/>
            <p14:sldId id="278"/>
            <p14:sldId id="346"/>
            <p14:sldId id="271"/>
            <p14:sldId id="272"/>
            <p14:sldId id="275"/>
            <p14:sldId id="347"/>
            <p14:sldId id="265"/>
            <p14:sldId id="280"/>
            <p14:sldId id="276"/>
            <p14:sldId id="268"/>
            <p14:sldId id="343"/>
            <p14:sldId id="279"/>
          </p14:sldIdLst>
        </p14:section>
        <p14:section name="Atelier 2 : Préparer le terrain" id="{E6455081-9F7F-47DE-A266-6311020EEA4A}">
          <p14:sldIdLst>
            <p14:sldId id="349"/>
            <p14:sldId id="362"/>
            <p14:sldId id="351"/>
            <p14:sldId id="352"/>
            <p14:sldId id="284"/>
            <p14:sldId id="355"/>
            <p14:sldId id="311"/>
            <p14:sldId id="312"/>
            <p14:sldId id="313"/>
            <p14:sldId id="316"/>
            <p14:sldId id="318"/>
            <p14:sldId id="321"/>
            <p14:sldId id="356"/>
            <p14:sldId id="319"/>
            <p14:sldId id="338"/>
            <p14:sldId id="357"/>
            <p14:sldId id="322"/>
            <p14:sldId id="324"/>
            <p14:sldId id="325"/>
            <p14:sldId id="358"/>
            <p14:sldId id="326"/>
          </p14:sldIdLst>
        </p14:section>
        <p14:section name="Atelier 3 : Progresser ensemble" id="{D6F46C85-709C-477C-8A5B-341A166BA73F}">
          <p14:sldIdLst>
            <p14:sldId id="350"/>
            <p14:sldId id="328"/>
            <p14:sldId id="353"/>
            <p14:sldId id="354"/>
            <p14:sldId id="339"/>
            <p14:sldId id="359"/>
            <p14:sldId id="332"/>
            <p14:sldId id="331"/>
            <p14:sldId id="360"/>
            <p14:sldId id="341"/>
            <p14:sldId id="329"/>
            <p14:sldId id="361"/>
            <p14:sldId id="330"/>
            <p14:sldId id="333"/>
            <p14:sldId id="334"/>
            <p14:sldId id="33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aroline Morrissette" initials="CM" lastIdx="4" clrIdx="6">
    <p:extLst>
      <p:ext uri="{19B8F6BF-5375-455C-9EA6-DF929625EA0E}">
        <p15:presenceInfo xmlns:p15="http://schemas.microsoft.com/office/powerpoint/2012/main" userId="S::caroline@stevenson.ca::0ddaaa7e-4d02-48de-8294-5ff3a4d531fe" providerId="AD"/>
      </p:ext>
    </p:extLst>
  </p:cmAuthor>
  <p:cmAuthor id="1" name="Andrea Johnson" initials="AJ" lastIdx="2" clrIdx="0">
    <p:extLst>
      <p:ext uri="{19B8F6BF-5375-455C-9EA6-DF929625EA0E}">
        <p15:presenceInfo xmlns:p15="http://schemas.microsoft.com/office/powerpoint/2012/main" userId="S::ajohnson@coach.ca::516bce8f-f739-4546-81bd-7d80f48f7584" providerId="AD"/>
      </p:ext>
    </p:extLst>
  </p:cmAuthor>
  <p:cmAuthor id="2" name="Guest User" initials="GU" lastIdx="2" clrIdx="1">
    <p:extLst>
      <p:ext uri="{19B8F6BF-5375-455C-9EA6-DF929625EA0E}">
        <p15:presenceInfo xmlns:p15="http://schemas.microsoft.com/office/powerpoint/2012/main" userId="S::urn:spo:anon#a450a6ae2f359562ef06a2ba20de74ebc4de60700d85124d6e88bb4d465760c6::" providerId="AD"/>
      </p:ext>
    </p:extLst>
  </p:cmAuthor>
  <p:cmAuthor id="3" name="Guest User" initials="GU [2]" lastIdx="1" clrIdx="2">
    <p:extLst>
      <p:ext uri="{19B8F6BF-5375-455C-9EA6-DF929625EA0E}">
        <p15:presenceInfo xmlns:p15="http://schemas.microsoft.com/office/powerpoint/2012/main" userId="S::urn:spo:anon#32b78bcbbc91bcf7bdaf2c1edb6ea11678ef72205a0f785d97fae58c82a893fa::" providerId="AD"/>
      </p:ext>
    </p:extLst>
  </p:cmAuthor>
  <p:cmAuthor id="4" name="Claudia Gagnon(She/Her)" initials="CG" lastIdx="1" clrIdx="3">
    <p:extLst>
      <p:ext uri="{19B8F6BF-5375-455C-9EA6-DF929625EA0E}">
        <p15:presenceInfo xmlns:p15="http://schemas.microsoft.com/office/powerpoint/2012/main" userId="S::cgagnon@coach.ca::2607071c-732f-47df-9a4e-243c86d702ac" providerId="AD"/>
      </p:ext>
    </p:extLst>
  </p:cmAuthor>
  <p:cmAuthor id="5" name="Lise Lafontaine" initials="LL" lastIdx="1" clrIdx="4">
    <p:extLst>
      <p:ext uri="{19B8F6BF-5375-455C-9EA6-DF929625EA0E}">
        <p15:presenceInfo xmlns:p15="http://schemas.microsoft.com/office/powerpoint/2012/main" userId="42a507f37abe1744" providerId="Windows Live"/>
      </p:ext>
    </p:extLst>
  </p:cmAuthor>
  <p:cmAuthor id="6" name="abonin" initials="a" lastIdx="1" clrIdx="5">
    <p:extLst>
      <p:ext uri="{19B8F6BF-5375-455C-9EA6-DF929625EA0E}">
        <p15:presenceInfo xmlns:p15="http://schemas.microsoft.com/office/powerpoint/2012/main" userId="abon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54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5442" autoAdjust="0"/>
  </p:normalViewPr>
  <p:slideViewPr>
    <p:cSldViewPr snapToGrid="0">
      <p:cViewPr varScale="1">
        <p:scale>
          <a:sx n="73" d="100"/>
          <a:sy n="73" d="100"/>
        </p:scale>
        <p:origin x="1042" y="67"/>
      </p:cViewPr>
      <p:guideLst/>
    </p:cSldViewPr>
  </p:slideViewPr>
  <p:notesTextViewPr>
    <p:cViewPr>
      <p:scale>
        <a:sx n="400" d="100"/>
        <a:sy n="400" d="100"/>
      </p:scale>
      <p:origin x="0" y="0"/>
    </p:cViewPr>
  </p:notesTextViewPr>
  <p:notesViewPr>
    <p:cSldViewPr snapToGrid="0"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viewProps" Target="viewProps.xml"/><Relationship Id="rId5" Type="http://schemas.openxmlformats.org/officeDocument/2006/relationships/customXml" Target="../customXml/item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2CB634-38CC-AA46-810D-EFD5B0193B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09F7D13-B121-0D46-86B2-42C079D44B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7B5E60-D7ED-FE42-B0F8-21986DA84341}" type="datetimeFigureOut">
              <a:rPr lang="en-US" smtClean="0"/>
              <a:t>11/10/2021</a:t>
            </a:fld>
            <a:endParaRPr lang="en-US"/>
          </a:p>
        </p:txBody>
      </p:sp>
      <p:sp>
        <p:nvSpPr>
          <p:cNvPr id="4" name="Footer Placeholder 3">
            <a:extLst>
              <a:ext uri="{FF2B5EF4-FFF2-40B4-BE49-F238E27FC236}">
                <a16:creationId xmlns:a16="http://schemas.microsoft.com/office/drawing/2014/main" id="{8AE3575E-E1E6-5040-8AB7-A6AC3B8C4F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A1A71C3-568E-A240-A8CA-6D27DEEA56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F7169D-846F-6349-874A-195E038C4178}" type="slidenum">
              <a:rPr lang="en-US" smtClean="0"/>
              <a:t>‹#›</a:t>
            </a:fld>
            <a:endParaRPr lang="en-US"/>
          </a:p>
        </p:txBody>
      </p:sp>
    </p:spTree>
    <p:extLst>
      <p:ext uri="{BB962C8B-B14F-4D97-AF65-F5344CB8AC3E}">
        <p14:creationId xmlns:p14="http://schemas.microsoft.com/office/powerpoint/2010/main" val="1874317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6EB6CC-A377-4A76-9554-AA87873C1339}" type="datetimeFigureOut">
              <a:rPr lang="en-US" smtClean="0"/>
              <a:t>11/10/2021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A0FAC1-684B-477E-9533-C6BDA82F0294}" type="slidenum">
              <a:rPr lang="en-US" smtClean="0"/>
              <a:t>‹#›</a:t>
            </a:fld>
            <a:endParaRPr lang="en-US"/>
          </a:p>
        </p:txBody>
      </p:sp>
    </p:spTree>
    <p:extLst>
      <p:ext uri="{BB962C8B-B14F-4D97-AF65-F5344CB8AC3E}">
        <p14:creationId xmlns:p14="http://schemas.microsoft.com/office/powerpoint/2010/main" val="2956540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BA0FAC1-684B-477E-9533-C6BDA82F0294}" type="slidenum">
              <a:rPr lang="en-US" smtClean="0"/>
              <a:t>1</a:t>
            </a:fld>
            <a:endParaRPr lang="en-US"/>
          </a:p>
        </p:txBody>
      </p:sp>
    </p:spTree>
    <p:extLst>
      <p:ext uri="{BB962C8B-B14F-4D97-AF65-F5344CB8AC3E}">
        <p14:creationId xmlns:p14="http://schemas.microsoft.com/office/powerpoint/2010/main" val="2512952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BA0FAC1-684B-477E-9533-C6BDA82F0294}" type="slidenum">
              <a:rPr lang="en-US" smtClean="0"/>
              <a:t>10</a:t>
            </a:fld>
            <a:endParaRPr lang="en-US"/>
          </a:p>
        </p:txBody>
      </p:sp>
    </p:spTree>
    <p:extLst>
      <p:ext uri="{BB962C8B-B14F-4D97-AF65-F5344CB8AC3E}">
        <p14:creationId xmlns:p14="http://schemas.microsoft.com/office/powerpoint/2010/main" val="2189162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4EEF8D-BA24-4278-BB6C-6110CA86AF36}" type="slidenum">
              <a:rPr lang="en-US" smtClean="0"/>
              <a:t>12</a:t>
            </a:fld>
            <a:endParaRPr lang="en-US"/>
          </a:p>
        </p:txBody>
      </p:sp>
    </p:spTree>
    <p:extLst>
      <p:ext uri="{BB962C8B-B14F-4D97-AF65-F5344CB8AC3E}">
        <p14:creationId xmlns:p14="http://schemas.microsoft.com/office/powerpoint/2010/main" val="337621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94EEF8D-BA24-4278-BB6C-6110CA86AF36}" type="slidenum">
              <a:rPr lang="en-US" smtClean="0"/>
              <a:t>13</a:t>
            </a:fld>
            <a:endParaRPr lang="en-US"/>
          </a:p>
        </p:txBody>
      </p:sp>
    </p:spTree>
    <p:extLst>
      <p:ext uri="{BB962C8B-B14F-4D97-AF65-F5344CB8AC3E}">
        <p14:creationId xmlns:p14="http://schemas.microsoft.com/office/powerpoint/2010/main" val="3124402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A0FAC1-684B-477E-9533-C6BDA82F0294}" type="slidenum">
              <a:rPr lang="en-US" smtClean="0"/>
              <a:t>15</a:t>
            </a:fld>
            <a:endParaRPr lang="en-US"/>
          </a:p>
        </p:txBody>
      </p:sp>
    </p:spTree>
    <p:extLst>
      <p:ext uri="{BB962C8B-B14F-4D97-AF65-F5344CB8AC3E}">
        <p14:creationId xmlns:p14="http://schemas.microsoft.com/office/powerpoint/2010/main" val="3557505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A0FAC1-684B-477E-9533-C6BDA82F0294}" type="slidenum">
              <a:rPr lang="en-US" smtClean="0"/>
              <a:t>21</a:t>
            </a:fld>
            <a:endParaRPr lang="en-US"/>
          </a:p>
        </p:txBody>
      </p:sp>
    </p:spTree>
    <p:extLst>
      <p:ext uri="{BB962C8B-B14F-4D97-AF65-F5344CB8AC3E}">
        <p14:creationId xmlns:p14="http://schemas.microsoft.com/office/powerpoint/2010/main" val="1055637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A0FAC1-684B-477E-9533-C6BDA82F0294}" type="slidenum">
              <a:rPr lang="en-US" smtClean="0"/>
              <a:t>22</a:t>
            </a:fld>
            <a:endParaRPr lang="en-US"/>
          </a:p>
        </p:txBody>
      </p:sp>
    </p:spTree>
    <p:extLst>
      <p:ext uri="{BB962C8B-B14F-4D97-AF65-F5344CB8AC3E}">
        <p14:creationId xmlns:p14="http://schemas.microsoft.com/office/powerpoint/2010/main" val="3859459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A0FAC1-684B-477E-9533-C6BDA82F0294}" type="slidenum">
              <a:rPr lang="en-US" smtClean="0"/>
              <a:t>35</a:t>
            </a:fld>
            <a:endParaRPr lang="en-US"/>
          </a:p>
        </p:txBody>
      </p:sp>
    </p:spTree>
    <p:extLst>
      <p:ext uri="{BB962C8B-B14F-4D97-AF65-F5344CB8AC3E}">
        <p14:creationId xmlns:p14="http://schemas.microsoft.com/office/powerpoint/2010/main" val="3402788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BA0FAC1-684B-477E-9533-C6BDA82F0294}" type="slidenum">
              <a:rPr lang="en-US" smtClean="0"/>
              <a:t>36</a:t>
            </a:fld>
            <a:endParaRPr lang="en-US"/>
          </a:p>
        </p:txBody>
      </p:sp>
    </p:spTree>
    <p:extLst>
      <p:ext uri="{BB962C8B-B14F-4D97-AF65-F5344CB8AC3E}">
        <p14:creationId xmlns:p14="http://schemas.microsoft.com/office/powerpoint/2010/main" val="20989200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90E5DE-C2FD-47C9-9C14-ECB9494D9B56}"/>
              </a:ext>
            </a:extLst>
          </p:cNvPr>
          <p:cNvSpPr/>
          <p:nvPr userDrawn="1"/>
        </p:nvSpPr>
        <p:spPr>
          <a:xfrm>
            <a:off x="0" y="0"/>
            <a:ext cx="12192000" cy="5181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pic>
        <p:nvPicPr>
          <p:cNvPr id="3" name="Picture 7">
            <a:extLst>
              <a:ext uri="{FF2B5EF4-FFF2-40B4-BE49-F238E27FC236}">
                <a16:creationId xmlns:a16="http://schemas.microsoft.com/office/drawing/2014/main" id="{9FFECB1D-9020-4684-B238-D0BFD600FE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01163" y="5375275"/>
            <a:ext cx="240665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3207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7FAFDE-073E-496E-ACE9-3341FB6690BE}"/>
              </a:ext>
            </a:extLst>
          </p:cNvPr>
          <p:cNvSpPr/>
          <p:nvPr userDrawn="1"/>
        </p:nvSpPr>
        <p:spPr>
          <a:xfrm>
            <a:off x="0" y="0"/>
            <a:ext cx="12192000" cy="5181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pic>
        <p:nvPicPr>
          <p:cNvPr id="3" name="Picture 7">
            <a:extLst>
              <a:ext uri="{FF2B5EF4-FFF2-40B4-BE49-F238E27FC236}">
                <a16:creationId xmlns:a16="http://schemas.microsoft.com/office/drawing/2014/main" id="{607E3915-51DE-47C8-993C-68FA90AB338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4825" y="5524500"/>
            <a:ext cx="1608138"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E677F83F-276E-45FA-9F87-67F3C3AC299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301163" y="5375275"/>
            <a:ext cx="240665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9512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6E5112-B8C5-4685-A33C-FB47C6C6FD8B}"/>
              </a:ext>
            </a:extLst>
          </p:cNvPr>
          <p:cNvSpPr/>
          <p:nvPr userDrawn="1"/>
        </p:nvSpPr>
        <p:spPr>
          <a:xfrm>
            <a:off x="0" y="0"/>
            <a:ext cx="12192000" cy="2889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pic>
        <p:nvPicPr>
          <p:cNvPr id="3" name="Picture 7">
            <a:extLst>
              <a:ext uri="{FF2B5EF4-FFF2-40B4-BE49-F238E27FC236}">
                <a16:creationId xmlns:a16="http://schemas.microsoft.com/office/drawing/2014/main" id="{98B0503B-46EF-4771-903B-72CE8E59E9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3600" y="5811838"/>
            <a:ext cx="325596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99C404D5-B51F-4B96-941F-31A3F151D2C4}"/>
              </a:ext>
            </a:extLst>
          </p:cNvPr>
          <p:cNvSpPr>
            <a:spLocks noGrp="1"/>
          </p:cNvSpPr>
          <p:nvPr>
            <p:ph type="sldNum" sz="quarter" idx="4"/>
          </p:nvPr>
        </p:nvSpPr>
        <p:spPr>
          <a:xfrm>
            <a:off x="9402519" y="624822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aseline="0">
                <a:solidFill>
                  <a:schemeClr val="bg1">
                    <a:lumMod val="50000"/>
                  </a:schemeClr>
                </a:solidFill>
                <a:latin typeface="Arial" panose="020B0604020202020204" pitchFamily="34" charset="0"/>
              </a:defRPr>
            </a:lvl1pPr>
          </a:lstStyle>
          <a:p>
            <a:fld id="{3884788F-3909-4E53-9C01-7D724614CA0D}" type="slidenum">
              <a:rPr lang="en-US" altLang="en-US" smtClean="0"/>
              <a:pPr/>
              <a:t>‹#›</a:t>
            </a:fld>
            <a:endParaRPr lang="en-US" altLang="en-US" dirty="0"/>
          </a:p>
        </p:txBody>
      </p:sp>
    </p:spTree>
    <p:extLst>
      <p:ext uri="{BB962C8B-B14F-4D97-AF65-F5344CB8AC3E}">
        <p14:creationId xmlns:p14="http://schemas.microsoft.com/office/powerpoint/2010/main" val="177116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CD43BF-538C-486A-A9AE-01101CC6F7AD}"/>
              </a:ext>
            </a:extLst>
          </p:cNvPr>
          <p:cNvSpPr/>
          <p:nvPr userDrawn="1"/>
        </p:nvSpPr>
        <p:spPr>
          <a:xfrm>
            <a:off x="0" y="0"/>
            <a:ext cx="12192000" cy="2889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pic>
        <p:nvPicPr>
          <p:cNvPr id="3" name="Picture 7">
            <a:extLst>
              <a:ext uri="{FF2B5EF4-FFF2-40B4-BE49-F238E27FC236}">
                <a16:creationId xmlns:a16="http://schemas.microsoft.com/office/drawing/2014/main" id="{AE89B9DA-7FED-4132-899A-66020D7E74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7038" y="6040438"/>
            <a:ext cx="187801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D4F10FE6-6DD0-40C0-9C29-4C87E01CD11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83600" y="5811838"/>
            <a:ext cx="325596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8041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746EF4-F0A7-4740-AC00-2798F57131C7}"/>
              </a:ext>
            </a:extLst>
          </p:cNvPr>
          <p:cNvSpPr/>
          <p:nvPr userDrawn="1"/>
        </p:nvSpPr>
        <p:spPr>
          <a:xfrm>
            <a:off x="0" y="0"/>
            <a:ext cx="12192000" cy="2889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pic>
        <p:nvPicPr>
          <p:cNvPr id="3" name="Picture 7">
            <a:extLst>
              <a:ext uri="{FF2B5EF4-FFF2-40B4-BE49-F238E27FC236}">
                <a16:creationId xmlns:a16="http://schemas.microsoft.com/office/drawing/2014/main" id="{A5A027BA-E62D-4A4A-944F-13A83ED999B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8" y="5880100"/>
            <a:ext cx="1160462"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CEA79665-2A30-4DBD-8775-8A98897AE54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83600" y="5811838"/>
            <a:ext cx="325596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6851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33E3FBD-C4C6-4763-ABA4-0AFA40697F7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4CFA8FE9-28FD-4290-BA9A-AA0383B85FD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8C43DA9F-AF91-471D-A1FB-974209E414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196762D8-3478-42DC-9A38-2C61081E99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55752708-A6B8-4271-9FF2-E9F02E276A9B}"/>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aseline="0">
                <a:solidFill>
                  <a:schemeClr val="bg1">
                    <a:lumMod val="65000"/>
                  </a:schemeClr>
                </a:solidFill>
                <a:latin typeface="Arial" panose="020B0604020202020204" pitchFamily="34" charset="0"/>
              </a:defRPr>
            </a:lvl1pPr>
          </a:lstStyle>
          <a:p>
            <a:fld id="{3884788F-3909-4E53-9C01-7D724614CA0D}"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3774" r:id="rId1"/>
    <p:sldLayoutId id="2147483776" r:id="rId2"/>
    <p:sldLayoutId id="2147483777" r:id="rId3"/>
    <p:sldLayoutId id="2147483778" r:id="rId4"/>
    <p:sldLayoutId id="2147483779" r:id="rId5"/>
  </p:sldLayoutIdLst>
  <p:hf hdr="0" ftr="0" dt="0"/>
  <p:txStyles>
    <p:titleStyle>
      <a:lvl1pPr algn="l" rtl="0" fontAlgn="base">
        <a:lnSpc>
          <a:spcPct val="90000"/>
        </a:lnSpc>
        <a:spcBef>
          <a:spcPct val="0"/>
        </a:spcBef>
        <a:spcAft>
          <a:spcPct val="0"/>
        </a:spcAft>
        <a:defRPr sz="3600" b="1" i="0" kern="1200" baseline="0">
          <a:solidFill>
            <a:srgbClr val="C00000"/>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36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2.xml"/><Relationship Id="rId5" Type="http://schemas.openxmlformats.org/officeDocument/2006/relationships/slideLayout" Target="../slideLayouts/slideLayout3.xml"/><Relationship Id="rId4" Type="http://schemas.openxmlformats.org/officeDocument/2006/relationships/tags" Target="../tags/tag28.xml"/></Relationships>
</file>

<file path=ppt/slides/_rels/slide11.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6.xml"/><Relationship Id="rId1" Type="http://schemas.openxmlformats.org/officeDocument/2006/relationships/tags" Target="../tags/tag3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16.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slideLayout" Target="../slideLayouts/slideLayout3.xml"/><Relationship Id="rId4" Type="http://schemas.openxmlformats.org/officeDocument/2006/relationships/tags" Target="../tags/tag4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8.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8.xml"/></Relationships>
</file>

<file path=ppt/slides/_rels/slide24.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5.xml"/></Relationships>
</file>

<file path=ppt/slides/_rels/slide27.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3.xml"/><Relationship Id="rId1" Type="http://schemas.openxmlformats.org/officeDocument/2006/relationships/tags" Target="../tags/tag7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xml"/><Relationship Id="rId1" Type="http://schemas.openxmlformats.org/officeDocument/2006/relationships/tags" Target="../tags/tag7.xml"/></Relationships>
</file>

<file path=ppt/slides/_rels/slide30.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32.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10.png"/><Relationship Id="rId4"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image" Target="../media/image11.png"/><Relationship Id="rId4" Type="http://schemas.openxmlformats.org/officeDocument/2006/relationships/notesSlide" Target="../notesSlides/notesSlide8.xml"/></Relationships>
</file>

<file path=ppt/slides/_rels/slide36.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notesSlide" Target="../notesSlides/notesSlide9.xml"/><Relationship Id="rId5" Type="http://schemas.openxmlformats.org/officeDocument/2006/relationships/slideLayout" Target="../slideLayouts/slideLayout3.xml"/><Relationship Id="rId4" Type="http://schemas.openxmlformats.org/officeDocument/2006/relationships/tags" Target="../tags/tag91.xml"/></Relationships>
</file>

<file path=ppt/slides/_rels/slide37.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slideLayout" Target="../slideLayouts/slideLayout3.xml"/><Relationship Id="rId4" Type="http://schemas.openxmlformats.org/officeDocument/2006/relationships/tags" Target="../tags/tag95.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6.xml"/></Relationships>
</file>

<file path=ppt/slides/_rels/slide39.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3.xml"/></Relationships>
</file>

<file path=ppt/slides/_rels/slide42.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0.xml"/></Relationships>
</file>

<file path=ppt/slides/_rels/slide45.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4"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7.xml"/></Relationships>
</file>

<file path=ppt/slides/_rels/slide48.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4"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5.xml"/><Relationship Id="rId1" Type="http://schemas.openxmlformats.org/officeDocument/2006/relationships/tags" Target="../tags/tag124.xml"/></Relationships>
</file>

<file path=ppt/slides/_rels/slide51.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4"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9.xml"/></Relationships>
</file>

<file path=ppt/slides/_rels/slide53.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4"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4"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6.xml"/></Relationships>
</file>

<file path=ppt/slides/_rels/slide56.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4"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4"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3.xml"/></Relationships>
</file>

<file path=ppt/slides/_rels/slide59.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60.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4"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0.xml"/></Relationships>
</file>

<file path=ppt/slides/_rels/slide62.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4"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4.xml"/></Relationships>
</file>

<file path=ppt/slides/_rels/slide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1">
            <a:extLst>
              <a:ext uri="{FF2B5EF4-FFF2-40B4-BE49-F238E27FC236}">
                <a16:creationId xmlns:a16="http://schemas.microsoft.com/office/drawing/2014/main" id="{287D43E4-2397-4DFF-9F3C-F434C955A465}"/>
              </a:ext>
            </a:extLst>
          </p:cNvPr>
          <p:cNvSpPr txBox="1">
            <a:spLocks noChangeArrowheads="1"/>
          </p:cNvSpPr>
          <p:nvPr>
            <p:custDataLst>
              <p:tags r:id="rId1"/>
            </p:custDataLst>
          </p:nvPr>
        </p:nvSpPr>
        <p:spPr bwMode="auto">
          <a:xfrm>
            <a:off x="0" y="1546225"/>
            <a:ext cx="1219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CA" sz="2000" b="1" dirty="0">
                <a:solidFill>
                  <a:schemeClr val="bg1"/>
                </a:solidFill>
                <a:latin typeface="Encode Sans" pitchFamily="2" charset="77"/>
                <a:cs typeface="Arial" panose="020B0604020202020204" pitchFamily="34" charset="0"/>
              </a:rPr>
              <a:t>Formation pour des mentorés efficaces</a:t>
            </a:r>
          </a:p>
          <a:p>
            <a:pPr algn="ctr" eaLnBrk="1" hangingPunct="1"/>
            <a:r>
              <a:rPr lang="fr-CA" sz="2000" dirty="0">
                <a:solidFill>
                  <a:schemeClr val="bg1"/>
                </a:solidFill>
                <a:latin typeface="Arial" panose="020B0604020202020204" pitchFamily="34" charset="0"/>
                <a:cs typeface="Arial" panose="020B0604020202020204" pitchFamily="34" charset="0"/>
              </a:rPr>
              <a:t>Atelier 1 : Se préparer</a:t>
            </a:r>
          </a:p>
        </p:txBody>
      </p:sp>
      <p:sp>
        <p:nvSpPr>
          <p:cNvPr id="8194" name="TextBox 2">
            <a:extLst>
              <a:ext uri="{FF2B5EF4-FFF2-40B4-BE49-F238E27FC236}">
                <a16:creationId xmlns:a16="http://schemas.microsoft.com/office/drawing/2014/main" id="{130165B3-2E74-459F-A11C-935B556518EA}"/>
              </a:ext>
            </a:extLst>
          </p:cNvPr>
          <p:cNvSpPr txBox="1">
            <a:spLocks noChangeArrowheads="1"/>
          </p:cNvSpPr>
          <p:nvPr>
            <p:custDataLst>
              <p:tags r:id="rId2"/>
            </p:custDataLst>
          </p:nvPr>
        </p:nvSpPr>
        <p:spPr bwMode="auto">
          <a:xfrm>
            <a:off x="0" y="2816410"/>
            <a:ext cx="1219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CA" b="1">
                <a:solidFill>
                  <a:schemeClr val="bg1"/>
                </a:solidFill>
                <a:highlight>
                  <a:srgbClr val="FFFF00"/>
                </a:highlight>
                <a:latin typeface="Arial" panose="020B0604020202020204" pitchFamily="34" charset="0"/>
                <a:cs typeface="Arial" panose="020B0604020202020204" pitchFamily="34" charset="0"/>
              </a:rPr>
              <a:t>Nom du programme de mentorat</a:t>
            </a:r>
          </a:p>
        </p:txBody>
      </p:sp>
      <p:sp>
        <p:nvSpPr>
          <p:cNvPr id="5" name="TextBox 4">
            <a:extLst>
              <a:ext uri="{FF2B5EF4-FFF2-40B4-BE49-F238E27FC236}">
                <a16:creationId xmlns:a16="http://schemas.microsoft.com/office/drawing/2014/main" id="{9255C053-D8DD-884F-B06D-E9C5703BD533}"/>
              </a:ext>
            </a:extLst>
          </p:cNvPr>
          <p:cNvSpPr txBox="1"/>
          <p:nvPr>
            <p:custDataLst>
              <p:tags r:id="rId3"/>
            </p:custDataLst>
          </p:nvPr>
        </p:nvSpPr>
        <p:spPr>
          <a:xfrm>
            <a:off x="4352131" y="5628858"/>
            <a:ext cx="3487737" cy="723275"/>
          </a:xfrm>
          <a:prstGeom prst="rect">
            <a:avLst/>
          </a:prstGeom>
          <a:noFill/>
        </p:spPr>
        <p:txBody>
          <a:bodyPr>
            <a:spAutoFit/>
          </a:bodyPr>
          <a:lstStyle/>
          <a:p>
            <a:pPr algn="ctr" eaLnBrk="1" fontAlgn="auto" hangingPunct="1">
              <a:spcBef>
                <a:spcPts val="0"/>
              </a:spcBef>
              <a:spcAft>
                <a:spcPts val="600"/>
              </a:spcAft>
              <a:defRPr/>
            </a:pPr>
            <a:r>
              <a:rPr lang="fr-CA">
                <a:solidFill>
                  <a:schemeClr val="bg2">
                    <a:lumMod val="50000"/>
                  </a:schemeClr>
                </a:solidFill>
                <a:highlight>
                  <a:srgbClr val="FFFF00"/>
                </a:highlight>
                <a:latin typeface="Arial" panose="020B0604020202020204" pitchFamily="34" charset="0"/>
                <a:cs typeface="Arial" panose="020B0604020202020204" pitchFamily="34" charset="0"/>
              </a:rPr>
              <a:t>Nom de la personne-ressource</a:t>
            </a:r>
          </a:p>
          <a:p>
            <a:pPr algn="ctr" eaLnBrk="1" fontAlgn="auto" hangingPunct="1">
              <a:spcBef>
                <a:spcPts val="0"/>
              </a:spcBef>
              <a:spcAft>
                <a:spcPts val="600"/>
              </a:spcAft>
              <a:defRPr/>
            </a:pPr>
            <a:r>
              <a:rPr lang="fr-CA">
                <a:solidFill>
                  <a:schemeClr val="bg2">
                    <a:lumMod val="50000"/>
                  </a:schemeClr>
                </a:solidFill>
                <a:highlight>
                  <a:srgbClr val="FFFF00"/>
                </a:highlight>
                <a:latin typeface="Arial" panose="020B0604020202020204" pitchFamily="34" charset="0"/>
                <a:cs typeface="Arial" panose="020B0604020202020204" pitchFamily="34" charset="0"/>
              </a:rPr>
              <a:t>Date de la présentation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1C0D94-4931-414E-8E43-A5B32869154C}"/>
              </a:ext>
            </a:extLst>
          </p:cNvPr>
          <p:cNvSpPr txBox="1"/>
          <p:nvPr>
            <p:custDataLst>
              <p:tags r:id="rId1"/>
            </p:custDataLst>
          </p:nvPr>
        </p:nvSpPr>
        <p:spPr>
          <a:xfrm>
            <a:off x="720000" y="720000"/>
            <a:ext cx="10506456" cy="393506"/>
          </a:xfrm>
          <a:prstGeom prst="rect">
            <a:avLst/>
          </a:prstGeom>
          <a:noFill/>
        </p:spPr>
        <p:txBody>
          <a:bodyPr wrap="square">
            <a:spAutoFit/>
          </a:bodyPr>
          <a:lstStyle/>
          <a:p>
            <a:pPr marL="0" marR="0">
              <a:lnSpc>
                <a:spcPct val="107000"/>
              </a:lnSpc>
              <a:spcBef>
                <a:spcPts val="200"/>
              </a:spcBef>
              <a:spcAft>
                <a:spcPts val="0"/>
              </a:spcAft>
            </a:pPr>
            <a:r>
              <a:rPr lang="fr-CA" sz="2000" b="1">
                <a:solidFill>
                  <a:srgbClr val="C00000"/>
                </a:solidFill>
                <a:latin typeface="Encode Sans" pitchFamily="2" charset="77"/>
                <a:ea typeface="Times New Roman" panose="02020603050405020304" pitchFamily="18" charset="0"/>
                <a:cs typeface="Arial" panose="020B0604020202020204" pitchFamily="34" charset="0"/>
              </a:rPr>
              <a:t>Calendrier du programme</a:t>
            </a:r>
          </a:p>
        </p:txBody>
      </p:sp>
      <p:graphicFrame>
        <p:nvGraphicFramePr>
          <p:cNvPr id="2" name="Table 1">
            <a:extLst>
              <a:ext uri="{FF2B5EF4-FFF2-40B4-BE49-F238E27FC236}">
                <a16:creationId xmlns:a16="http://schemas.microsoft.com/office/drawing/2014/main" id="{3B4B11A7-3B6F-440C-B6DA-4C5FC18EF864}"/>
              </a:ext>
            </a:extLst>
          </p:cNvPr>
          <p:cNvGraphicFramePr>
            <a:graphicFrameLocks noGrp="1"/>
          </p:cNvGraphicFramePr>
          <p:nvPr>
            <p:custDataLst>
              <p:tags r:id="rId2"/>
            </p:custDataLst>
            <p:extLst>
              <p:ext uri="{D42A27DB-BD31-4B8C-83A1-F6EECF244321}">
                <p14:modId xmlns:p14="http://schemas.microsoft.com/office/powerpoint/2010/main" val="3518427492"/>
              </p:ext>
            </p:extLst>
          </p:nvPr>
        </p:nvGraphicFramePr>
        <p:xfrm>
          <a:off x="720000" y="1440000"/>
          <a:ext cx="9823260" cy="4120342"/>
        </p:xfrm>
        <a:graphic>
          <a:graphicData uri="http://schemas.openxmlformats.org/drawingml/2006/table">
            <a:tbl>
              <a:tblPr firstRow="1" firstCol="1" bandRow="1">
                <a:tableStyleId>{9D7B26C5-4107-4FEC-AEDC-1716B250A1EF}</a:tableStyleId>
              </a:tblPr>
              <a:tblGrid>
                <a:gridCol w="4410012">
                  <a:extLst>
                    <a:ext uri="{9D8B030D-6E8A-4147-A177-3AD203B41FA5}">
                      <a16:colId xmlns:a16="http://schemas.microsoft.com/office/drawing/2014/main" val="1362256379"/>
                    </a:ext>
                  </a:extLst>
                </a:gridCol>
                <a:gridCol w="5413248">
                  <a:extLst>
                    <a:ext uri="{9D8B030D-6E8A-4147-A177-3AD203B41FA5}">
                      <a16:colId xmlns:a16="http://schemas.microsoft.com/office/drawing/2014/main" val="41447720"/>
                    </a:ext>
                  </a:extLst>
                </a:gridCol>
              </a:tblGrid>
              <a:tr h="382782">
                <a:tc>
                  <a:txBody>
                    <a:bodyPr/>
                    <a:lstStyle/>
                    <a:p>
                      <a:pPr marL="0" marR="0">
                        <a:lnSpc>
                          <a:spcPct val="107000"/>
                        </a:lnSpc>
                        <a:spcBef>
                          <a:spcPts val="0"/>
                        </a:spcBef>
                        <a:spcAft>
                          <a:spcPts val="0"/>
                        </a:spcAft>
                      </a:pPr>
                      <a:r>
                        <a:rPr lang="fr-CA" sz="1800" b="1" i="0" cap="none" baseline="0">
                          <a:latin typeface="Encode Sans" pitchFamily="2" charset="77"/>
                          <a:cs typeface="Arial" panose="020B0604020202020204" pitchFamily="34" charset="0"/>
                        </a:rPr>
                        <a:t>Activité</a:t>
                      </a:r>
                    </a:p>
                  </a:txBody>
                  <a:tcPr marL="68580" marR="68580" marT="0" marB="0" anchor="ctr"/>
                </a:tc>
                <a:tc>
                  <a:txBody>
                    <a:bodyPr/>
                    <a:lstStyle/>
                    <a:p>
                      <a:pPr marL="0" marR="0">
                        <a:lnSpc>
                          <a:spcPct val="107000"/>
                        </a:lnSpc>
                        <a:spcBef>
                          <a:spcPts val="0"/>
                        </a:spcBef>
                        <a:spcAft>
                          <a:spcPts val="0"/>
                        </a:spcAft>
                      </a:pPr>
                      <a:r>
                        <a:rPr lang="fr-CA" sz="1800" b="1" i="0" cap="none" baseline="0">
                          <a:latin typeface="Encode Sans" pitchFamily="2" charset="77"/>
                          <a:cs typeface="Arial" panose="020B0604020202020204" pitchFamily="34" charset="0"/>
                        </a:rPr>
                        <a:t>Date</a:t>
                      </a:r>
                    </a:p>
                  </a:txBody>
                  <a:tcPr marL="68580" marR="68580" marT="0" marB="0" anchor="ctr"/>
                </a:tc>
                <a:extLst>
                  <a:ext uri="{0D108BD9-81ED-4DB2-BD59-A6C34878D82A}">
                    <a16:rowId xmlns:a16="http://schemas.microsoft.com/office/drawing/2014/main" val="3236912793"/>
                  </a:ext>
                </a:extLst>
              </a:tr>
              <a:tr h="373756">
                <a:tc>
                  <a:txBody>
                    <a:bodyPr/>
                    <a:lstStyle/>
                    <a:p>
                      <a:pPr marL="0" marR="0">
                        <a:lnSpc>
                          <a:spcPct val="107000"/>
                        </a:lnSpc>
                        <a:spcBef>
                          <a:spcPts val="0"/>
                        </a:spcBef>
                        <a:spcAft>
                          <a:spcPts val="0"/>
                        </a:spcAft>
                      </a:pPr>
                      <a:r>
                        <a:rPr lang="fr-CA" sz="1600" b="0" cap="none" baseline="0">
                          <a:highlight>
                            <a:srgbClr val="FFFF00"/>
                          </a:highlight>
                          <a:latin typeface="Arial" panose="020B0604020202020204" pitchFamily="34" charset="0"/>
                          <a:cs typeface="Arial" panose="020B0604020202020204" pitchFamily="34" charset="0"/>
                        </a:rPr>
                        <a:t>Activité</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600" b="0" i="0" u="none" strike="noStrike" cap="none" normalizeH="0" baseline="0" noProof="0">
                          <a:ln>
                            <a:noFill/>
                          </a:ln>
                          <a:solidFill>
                            <a:srgbClr val="000000"/>
                          </a:solidFill>
                          <a:highlight>
                            <a:srgbClr val="FFFF00"/>
                          </a:highlight>
                          <a:uLnTx/>
                          <a:uFillTx/>
                          <a:latin typeface="Arial" panose="020B0604020202020204" pitchFamily="34" charset="0"/>
                          <a:ea typeface="+mn-ea"/>
                          <a:cs typeface="Arial" panose="020B0604020202020204" pitchFamily="34" charset="0"/>
                        </a:rPr>
                        <a:t>Date</a:t>
                      </a:r>
                    </a:p>
                  </a:txBody>
                  <a:tcPr marL="68580" marR="68580" marT="0" marB="0" anchor="ctr"/>
                </a:tc>
                <a:extLst>
                  <a:ext uri="{0D108BD9-81ED-4DB2-BD59-A6C34878D82A}">
                    <a16:rowId xmlns:a16="http://schemas.microsoft.com/office/drawing/2014/main" val="3122195048"/>
                  </a:ext>
                </a:extLst>
              </a:tr>
              <a:tr h="3737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CA" sz="1600" b="0" cap="none" baseline="0">
                          <a:highlight>
                            <a:srgbClr val="FFFF00"/>
                          </a:highlight>
                          <a:latin typeface="Arial" panose="020B0604020202020204" pitchFamily="34" charset="0"/>
                          <a:cs typeface="Arial" panose="020B0604020202020204" pitchFamily="34" charset="0"/>
                        </a:rPr>
                        <a:t>Activité</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600" b="0" i="0" u="none" strike="noStrike" cap="none" normalizeH="0" baseline="0" noProof="0">
                          <a:ln>
                            <a:noFill/>
                          </a:ln>
                          <a:solidFill>
                            <a:srgbClr val="000000"/>
                          </a:solidFill>
                          <a:highlight>
                            <a:srgbClr val="FFFF00"/>
                          </a:highlight>
                          <a:uLnTx/>
                          <a:uFillTx/>
                          <a:latin typeface="Arial" panose="020B0604020202020204" pitchFamily="34" charset="0"/>
                          <a:ea typeface="+mn-ea"/>
                          <a:cs typeface="Arial" panose="020B0604020202020204" pitchFamily="34" charset="0"/>
                        </a:rPr>
                        <a:t>Date</a:t>
                      </a:r>
                    </a:p>
                  </a:txBody>
                  <a:tcPr marL="68580" marR="68580" marT="0" marB="0" anchor="ctr"/>
                </a:tc>
                <a:extLst>
                  <a:ext uri="{0D108BD9-81ED-4DB2-BD59-A6C34878D82A}">
                    <a16:rowId xmlns:a16="http://schemas.microsoft.com/office/drawing/2014/main" val="301961483"/>
                  </a:ext>
                </a:extLst>
              </a:tr>
              <a:tr h="3737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600" b="0" i="0" u="none" strike="noStrike" cap="none" normalizeH="0" baseline="0" noProof="0">
                          <a:ln>
                            <a:noFill/>
                          </a:ln>
                          <a:solidFill>
                            <a:srgbClr val="000000"/>
                          </a:solidFill>
                          <a:highlight>
                            <a:srgbClr val="FFFF00"/>
                          </a:highlight>
                          <a:uLnTx/>
                          <a:uFillTx/>
                          <a:latin typeface="Arial" panose="020B0604020202020204" pitchFamily="34" charset="0"/>
                          <a:ea typeface="+mn-ea"/>
                          <a:cs typeface="Arial" panose="020B0604020202020204" pitchFamily="34" charset="0"/>
                        </a:rPr>
                        <a:t>Activité</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600" b="0" i="0" u="none" strike="noStrike" cap="none" normalizeH="0" baseline="0" noProof="0">
                          <a:ln>
                            <a:noFill/>
                          </a:ln>
                          <a:solidFill>
                            <a:srgbClr val="000000"/>
                          </a:solidFill>
                          <a:highlight>
                            <a:srgbClr val="FFFF00"/>
                          </a:highlight>
                          <a:uLnTx/>
                          <a:uFillTx/>
                          <a:latin typeface="Arial" panose="020B0604020202020204" pitchFamily="34" charset="0"/>
                          <a:ea typeface="+mn-ea"/>
                          <a:cs typeface="Arial" panose="020B0604020202020204" pitchFamily="34" charset="0"/>
                        </a:rPr>
                        <a:t>Date</a:t>
                      </a:r>
                    </a:p>
                  </a:txBody>
                  <a:tcPr marL="68580" marR="68580" marT="0" marB="0" anchor="ctr"/>
                </a:tc>
                <a:extLst>
                  <a:ext uri="{0D108BD9-81ED-4DB2-BD59-A6C34878D82A}">
                    <a16:rowId xmlns:a16="http://schemas.microsoft.com/office/drawing/2014/main" val="428044301"/>
                  </a:ext>
                </a:extLst>
              </a:tr>
              <a:tr h="3737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600" b="0" i="0" u="none" strike="noStrike" cap="none" normalizeH="0" baseline="0" noProof="0">
                          <a:ln>
                            <a:noFill/>
                          </a:ln>
                          <a:solidFill>
                            <a:srgbClr val="000000"/>
                          </a:solidFill>
                          <a:highlight>
                            <a:srgbClr val="FFFF00"/>
                          </a:highlight>
                          <a:uLnTx/>
                          <a:uFillTx/>
                          <a:latin typeface="Arial" panose="020B0604020202020204" pitchFamily="34" charset="0"/>
                          <a:ea typeface="+mn-ea"/>
                          <a:cs typeface="Arial" panose="020B0604020202020204" pitchFamily="34" charset="0"/>
                        </a:rPr>
                        <a:t>Activité</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600" b="0" i="0" u="none" strike="noStrike" cap="none" normalizeH="0" baseline="0" noProof="0">
                          <a:ln>
                            <a:noFill/>
                          </a:ln>
                          <a:solidFill>
                            <a:srgbClr val="000000"/>
                          </a:solidFill>
                          <a:highlight>
                            <a:srgbClr val="FFFF00"/>
                          </a:highlight>
                          <a:uLnTx/>
                          <a:uFillTx/>
                          <a:latin typeface="Arial" panose="020B0604020202020204" pitchFamily="34" charset="0"/>
                          <a:ea typeface="+mn-ea"/>
                          <a:cs typeface="Arial" panose="020B0604020202020204" pitchFamily="34" charset="0"/>
                        </a:rPr>
                        <a:t>Date</a:t>
                      </a:r>
                    </a:p>
                  </a:txBody>
                  <a:tcPr marL="68580" marR="68580" marT="0" marB="0" anchor="ctr"/>
                </a:tc>
                <a:extLst>
                  <a:ext uri="{0D108BD9-81ED-4DB2-BD59-A6C34878D82A}">
                    <a16:rowId xmlns:a16="http://schemas.microsoft.com/office/drawing/2014/main" val="2116435568"/>
                  </a:ext>
                </a:extLst>
              </a:tr>
              <a:tr h="3737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600" b="0" i="0" u="none" strike="noStrike" cap="none" normalizeH="0" baseline="0" noProof="0">
                          <a:ln>
                            <a:noFill/>
                          </a:ln>
                          <a:solidFill>
                            <a:srgbClr val="000000"/>
                          </a:solidFill>
                          <a:highlight>
                            <a:srgbClr val="FFFF00"/>
                          </a:highlight>
                          <a:uLnTx/>
                          <a:uFillTx/>
                          <a:latin typeface="Arial" panose="020B0604020202020204" pitchFamily="34" charset="0"/>
                          <a:ea typeface="+mn-ea"/>
                          <a:cs typeface="Arial" panose="020B0604020202020204" pitchFamily="34" charset="0"/>
                        </a:rPr>
                        <a:t>Activité</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600" b="0" i="0" u="none" strike="noStrike" cap="none" normalizeH="0" baseline="0" noProof="0">
                          <a:ln>
                            <a:noFill/>
                          </a:ln>
                          <a:solidFill>
                            <a:srgbClr val="000000"/>
                          </a:solidFill>
                          <a:highlight>
                            <a:srgbClr val="FFFF00"/>
                          </a:highlight>
                          <a:uLnTx/>
                          <a:uFillTx/>
                          <a:latin typeface="Arial" panose="020B0604020202020204" pitchFamily="34" charset="0"/>
                          <a:ea typeface="+mn-ea"/>
                          <a:cs typeface="Arial" panose="020B0604020202020204" pitchFamily="34" charset="0"/>
                        </a:rPr>
                        <a:t>Date</a:t>
                      </a:r>
                    </a:p>
                  </a:txBody>
                  <a:tcPr marL="68580" marR="68580" marT="0" marB="0" anchor="ctr"/>
                </a:tc>
                <a:extLst>
                  <a:ext uri="{0D108BD9-81ED-4DB2-BD59-A6C34878D82A}">
                    <a16:rowId xmlns:a16="http://schemas.microsoft.com/office/drawing/2014/main" val="3645339025"/>
                  </a:ext>
                </a:extLst>
              </a:tr>
              <a:tr h="3737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600" b="0" i="0" u="none" strike="noStrike" cap="none" normalizeH="0" baseline="0" noProof="0">
                          <a:ln>
                            <a:noFill/>
                          </a:ln>
                          <a:solidFill>
                            <a:srgbClr val="000000"/>
                          </a:solidFill>
                          <a:highlight>
                            <a:srgbClr val="FFFF00"/>
                          </a:highlight>
                          <a:uLnTx/>
                          <a:uFillTx/>
                          <a:latin typeface="Arial" panose="020B0604020202020204" pitchFamily="34" charset="0"/>
                          <a:ea typeface="+mn-ea"/>
                          <a:cs typeface="Arial" panose="020B0604020202020204" pitchFamily="34" charset="0"/>
                        </a:rPr>
                        <a:t>Activité</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600" b="0" i="0" u="none" strike="noStrike" cap="none" normalizeH="0" baseline="0" noProof="0">
                          <a:ln>
                            <a:noFill/>
                          </a:ln>
                          <a:solidFill>
                            <a:srgbClr val="000000"/>
                          </a:solidFill>
                          <a:highlight>
                            <a:srgbClr val="FFFF00"/>
                          </a:highlight>
                          <a:uLnTx/>
                          <a:uFillTx/>
                          <a:latin typeface="Arial" panose="020B0604020202020204" pitchFamily="34" charset="0"/>
                          <a:ea typeface="+mn-ea"/>
                          <a:cs typeface="Arial" panose="020B0604020202020204" pitchFamily="34" charset="0"/>
                        </a:rPr>
                        <a:t>Date</a:t>
                      </a:r>
                    </a:p>
                  </a:txBody>
                  <a:tcPr marL="68580" marR="68580" marT="0" marB="0" anchor="ctr"/>
                </a:tc>
                <a:extLst>
                  <a:ext uri="{0D108BD9-81ED-4DB2-BD59-A6C34878D82A}">
                    <a16:rowId xmlns:a16="http://schemas.microsoft.com/office/drawing/2014/main" val="1064567021"/>
                  </a:ext>
                </a:extLst>
              </a:tr>
              <a:tr h="3737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600" b="0" i="0" u="none" strike="noStrike" cap="none" normalizeH="0" baseline="0" noProof="0">
                          <a:ln>
                            <a:noFill/>
                          </a:ln>
                          <a:solidFill>
                            <a:srgbClr val="000000"/>
                          </a:solidFill>
                          <a:highlight>
                            <a:srgbClr val="FFFF00"/>
                          </a:highlight>
                          <a:uLnTx/>
                          <a:uFillTx/>
                          <a:latin typeface="Arial" panose="020B0604020202020204" pitchFamily="34" charset="0"/>
                          <a:ea typeface="+mn-ea"/>
                          <a:cs typeface="Arial" panose="020B0604020202020204" pitchFamily="34" charset="0"/>
                        </a:rPr>
                        <a:t>Activité</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600" b="0" i="0" u="none" strike="noStrike" cap="none" normalizeH="0" baseline="0" noProof="0">
                          <a:ln>
                            <a:noFill/>
                          </a:ln>
                          <a:solidFill>
                            <a:srgbClr val="000000"/>
                          </a:solidFill>
                          <a:highlight>
                            <a:srgbClr val="FFFF00"/>
                          </a:highlight>
                          <a:uLnTx/>
                          <a:uFillTx/>
                          <a:latin typeface="Arial" panose="020B0604020202020204" pitchFamily="34" charset="0"/>
                          <a:ea typeface="+mn-ea"/>
                          <a:cs typeface="Arial" panose="020B0604020202020204" pitchFamily="34" charset="0"/>
                        </a:rPr>
                        <a:t>Date</a:t>
                      </a:r>
                    </a:p>
                  </a:txBody>
                  <a:tcPr marL="68580" marR="68580" marT="0" marB="0" anchor="ctr"/>
                </a:tc>
                <a:extLst>
                  <a:ext uri="{0D108BD9-81ED-4DB2-BD59-A6C34878D82A}">
                    <a16:rowId xmlns:a16="http://schemas.microsoft.com/office/drawing/2014/main" val="334924630"/>
                  </a:ext>
                </a:extLst>
              </a:tr>
              <a:tr h="3737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600" b="0" i="0" u="none" strike="noStrike" cap="none" normalizeH="0" baseline="0" noProof="0">
                          <a:ln>
                            <a:noFill/>
                          </a:ln>
                          <a:solidFill>
                            <a:srgbClr val="000000"/>
                          </a:solidFill>
                          <a:highlight>
                            <a:srgbClr val="FFFF00"/>
                          </a:highlight>
                          <a:uLnTx/>
                          <a:uFillTx/>
                          <a:latin typeface="Arial" panose="020B0604020202020204" pitchFamily="34" charset="0"/>
                          <a:ea typeface="+mn-ea"/>
                          <a:cs typeface="Arial" panose="020B0604020202020204" pitchFamily="34" charset="0"/>
                        </a:rPr>
                        <a:t>Activité</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600" b="0" i="0" u="none" strike="noStrike" cap="none" normalizeH="0" baseline="0" noProof="0">
                          <a:ln>
                            <a:noFill/>
                          </a:ln>
                          <a:solidFill>
                            <a:srgbClr val="000000"/>
                          </a:solidFill>
                          <a:highlight>
                            <a:srgbClr val="FFFF00"/>
                          </a:highlight>
                          <a:uLnTx/>
                          <a:uFillTx/>
                          <a:latin typeface="Arial" panose="020B0604020202020204" pitchFamily="34" charset="0"/>
                          <a:ea typeface="+mn-ea"/>
                          <a:cs typeface="Arial" panose="020B0604020202020204" pitchFamily="34" charset="0"/>
                        </a:rPr>
                        <a:t>Date</a:t>
                      </a:r>
                    </a:p>
                  </a:txBody>
                  <a:tcPr marL="68580" marR="68580" marT="0" marB="0" anchor="ctr"/>
                </a:tc>
                <a:extLst>
                  <a:ext uri="{0D108BD9-81ED-4DB2-BD59-A6C34878D82A}">
                    <a16:rowId xmlns:a16="http://schemas.microsoft.com/office/drawing/2014/main" val="2286534180"/>
                  </a:ext>
                </a:extLst>
              </a:tr>
              <a:tr h="3737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600" b="0" i="0" u="none" strike="noStrike" cap="none" normalizeH="0" baseline="0" noProof="0">
                          <a:ln>
                            <a:noFill/>
                          </a:ln>
                          <a:solidFill>
                            <a:srgbClr val="000000"/>
                          </a:solidFill>
                          <a:highlight>
                            <a:srgbClr val="FFFF00"/>
                          </a:highlight>
                          <a:uLnTx/>
                          <a:uFillTx/>
                          <a:latin typeface="Arial" panose="020B0604020202020204" pitchFamily="34" charset="0"/>
                          <a:ea typeface="+mn-ea"/>
                          <a:cs typeface="Arial" panose="020B0604020202020204" pitchFamily="34" charset="0"/>
                        </a:rPr>
                        <a:t>Activité</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600" b="0" i="0" u="none" strike="noStrike" cap="none" normalizeH="0" baseline="0" noProof="0">
                          <a:ln>
                            <a:noFill/>
                          </a:ln>
                          <a:solidFill>
                            <a:srgbClr val="000000"/>
                          </a:solidFill>
                          <a:highlight>
                            <a:srgbClr val="FFFF00"/>
                          </a:highlight>
                          <a:uLnTx/>
                          <a:uFillTx/>
                          <a:latin typeface="Arial" panose="020B0604020202020204" pitchFamily="34" charset="0"/>
                          <a:ea typeface="+mn-ea"/>
                          <a:cs typeface="Arial" panose="020B0604020202020204" pitchFamily="34" charset="0"/>
                        </a:rPr>
                        <a:t>Date</a:t>
                      </a:r>
                    </a:p>
                  </a:txBody>
                  <a:tcPr marL="68580" marR="68580" marT="0" marB="0" anchor="ctr"/>
                </a:tc>
                <a:extLst>
                  <a:ext uri="{0D108BD9-81ED-4DB2-BD59-A6C34878D82A}">
                    <a16:rowId xmlns:a16="http://schemas.microsoft.com/office/drawing/2014/main" val="1986487296"/>
                  </a:ext>
                </a:extLst>
              </a:tr>
              <a:tr h="3737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600" b="0" i="0" u="none" strike="noStrike" cap="none" normalizeH="0" baseline="0" noProof="0">
                          <a:ln>
                            <a:noFill/>
                          </a:ln>
                          <a:solidFill>
                            <a:srgbClr val="000000"/>
                          </a:solidFill>
                          <a:highlight>
                            <a:srgbClr val="FFFF00"/>
                          </a:highlight>
                          <a:uLnTx/>
                          <a:uFillTx/>
                          <a:latin typeface="Arial" panose="020B0604020202020204" pitchFamily="34" charset="0"/>
                          <a:ea typeface="+mn-ea"/>
                          <a:cs typeface="Arial" panose="020B0604020202020204" pitchFamily="34" charset="0"/>
                        </a:rPr>
                        <a:t>Activité</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600" b="0" i="0" u="none" strike="noStrike" cap="none" normalizeH="0" baseline="0" noProof="0" dirty="0">
                          <a:ln>
                            <a:noFill/>
                          </a:ln>
                          <a:solidFill>
                            <a:srgbClr val="000000"/>
                          </a:solidFill>
                          <a:highlight>
                            <a:srgbClr val="FFFF00"/>
                          </a:highlight>
                          <a:uLnTx/>
                          <a:uFillTx/>
                          <a:latin typeface="Arial" panose="020B0604020202020204" pitchFamily="34" charset="0"/>
                          <a:ea typeface="+mn-ea"/>
                          <a:cs typeface="Arial" panose="020B0604020202020204" pitchFamily="34" charset="0"/>
                        </a:rPr>
                        <a:t>Date</a:t>
                      </a:r>
                    </a:p>
                  </a:txBody>
                  <a:tcPr marL="68580" marR="68580" marT="0" marB="0" anchor="ctr"/>
                </a:tc>
                <a:extLst>
                  <a:ext uri="{0D108BD9-81ED-4DB2-BD59-A6C34878D82A}">
                    <a16:rowId xmlns:a16="http://schemas.microsoft.com/office/drawing/2014/main" val="2695918261"/>
                  </a:ext>
                </a:extLst>
              </a:tr>
            </a:tbl>
          </a:graphicData>
        </a:graphic>
      </p:graphicFrame>
      <p:sp>
        <p:nvSpPr>
          <p:cNvPr id="5" name="TextBox 4">
            <a:extLst>
              <a:ext uri="{FF2B5EF4-FFF2-40B4-BE49-F238E27FC236}">
                <a16:creationId xmlns:a16="http://schemas.microsoft.com/office/drawing/2014/main" id="{0A86F31E-F0FB-4B0B-9D63-917BCF89630B}"/>
              </a:ext>
            </a:extLst>
          </p:cNvPr>
          <p:cNvSpPr txBox="1"/>
          <p:nvPr>
            <p:custDataLst>
              <p:tags r:id="rId3"/>
            </p:custDataLst>
          </p:nvPr>
        </p:nvSpPr>
        <p:spPr>
          <a:xfrm>
            <a:off x="687314" y="6006824"/>
            <a:ext cx="2475896" cy="338554"/>
          </a:xfrm>
          <a:prstGeom prst="rect">
            <a:avLst/>
          </a:prstGeom>
          <a:noFill/>
        </p:spPr>
        <p:txBody>
          <a:bodyPr wrap="square" rtlCol="0">
            <a:spAutoFit/>
          </a:bodyPr>
          <a:lstStyle/>
          <a:p>
            <a:r>
              <a:rPr lang="fr-CA" sz="1600">
                <a:latin typeface="Arial" panose="020B0604020202020204" pitchFamily="34" charset="0"/>
                <a:cs typeface="Arial" panose="020B0604020202020204" pitchFamily="34" charset="0"/>
              </a:rPr>
              <a:t>* Non obligatoire</a:t>
            </a:r>
          </a:p>
        </p:txBody>
      </p:sp>
      <p:sp>
        <p:nvSpPr>
          <p:cNvPr id="4" name="Slide Number Placeholder 3">
            <a:extLst>
              <a:ext uri="{FF2B5EF4-FFF2-40B4-BE49-F238E27FC236}">
                <a16:creationId xmlns:a16="http://schemas.microsoft.com/office/drawing/2014/main" id="{047E67F9-0E10-400C-AE76-D031AA1A8CD7}"/>
              </a:ext>
            </a:extLst>
          </p:cNvPr>
          <p:cNvSpPr>
            <a:spLocks noGrp="1"/>
          </p:cNvSpPr>
          <p:nvPr>
            <p:ph type="sldNum" sz="quarter" idx="4"/>
            <p:custDataLst>
              <p:tags r:id="rId4"/>
            </p:custDataLst>
          </p:nvPr>
        </p:nvSpPr>
        <p:spPr/>
        <p:txBody>
          <a:bodyPr/>
          <a:lstStyle/>
          <a:p>
            <a:fld id="{3884788F-3909-4E53-9C01-7D724614CA0D}" type="slidenum">
              <a:rPr lang="en-US" altLang="en-US" smtClean="0"/>
              <a:pPr/>
              <a:t>10</a:t>
            </a:fld>
            <a:endParaRPr lang="en-US" altLang="en-US"/>
          </a:p>
        </p:txBody>
      </p:sp>
    </p:spTree>
    <p:extLst>
      <p:ext uri="{BB962C8B-B14F-4D97-AF65-F5344CB8AC3E}">
        <p14:creationId xmlns:p14="http://schemas.microsoft.com/office/powerpoint/2010/main" val="2886652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1C0D94-4931-414E-8E43-A5B32869154C}"/>
              </a:ext>
            </a:extLst>
          </p:cNvPr>
          <p:cNvSpPr txBox="1"/>
          <p:nvPr>
            <p:custDataLst>
              <p:tags r:id="rId1"/>
            </p:custDataLst>
          </p:nvPr>
        </p:nvSpPr>
        <p:spPr>
          <a:xfrm>
            <a:off x="720000" y="1440000"/>
            <a:ext cx="9714181" cy="2351156"/>
          </a:xfrm>
          <a:prstGeom prst="rect">
            <a:avLst/>
          </a:prstGeom>
          <a:noFill/>
        </p:spPr>
        <p:txBody>
          <a:bodyPr wrap="square">
            <a:spAutoFit/>
          </a:bodyPr>
          <a:lstStyle/>
          <a:p>
            <a:pPr marR="0">
              <a:lnSpc>
                <a:spcPct val="107000"/>
              </a:lnSpc>
              <a:spcBef>
                <a:spcPts val="0"/>
              </a:spcBef>
              <a:spcAft>
                <a:spcPts val="0"/>
              </a:spcAft>
            </a:pPr>
            <a:r>
              <a:rPr lang="fr-CA" sz="1600" b="1" dirty="0">
                <a:latin typeface="Arial" panose="020B0604020202020204" pitchFamily="34" charset="0"/>
                <a:ea typeface="Times New Roman" panose="02020603050405020304" pitchFamily="18" charset="0"/>
                <a:cs typeface="Arial" panose="020B0604020202020204" pitchFamily="34" charset="0"/>
              </a:rPr>
              <a:t>Ressources d’apprentissage</a:t>
            </a:r>
          </a:p>
          <a:p>
            <a:pPr marL="284400" marR="0" indent="-284400">
              <a:spcBef>
                <a:spcPts val="200"/>
              </a:spcBef>
              <a:spcAft>
                <a:spcPts val="0"/>
              </a:spcAft>
              <a:buFont typeface="Arial" panose="020B0604020202020204" pitchFamily="34" charset="0"/>
              <a:buChar char="•"/>
            </a:pPr>
            <a:r>
              <a:rPr lang="fr-CA" sz="1600" dirty="0">
                <a:latin typeface="Arial" panose="020B0604020202020204" pitchFamily="34" charset="0"/>
                <a:ea typeface="Times New Roman" panose="02020603050405020304" pitchFamily="18" charset="0"/>
                <a:cs typeface="Arial" panose="020B0604020202020204" pitchFamily="34" charset="0"/>
              </a:rPr>
              <a:t>Guide de mentorat pour l’avancement des entraîneurs : Des pratiques efficaces de mentorat pour le mentoré (aussi appelé </a:t>
            </a:r>
            <a:r>
              <a:rPr lang="fr-CA" sz="1600" b="1" dirty="0">
                <a:latin typeface="Arial" panose="020B0604020202020204" pitchFamily="34" charset="0"/>
                <a:ea typeface="Times New Roman" panose="02020603050405020304" pitchFamily="18" charset="0"/>
                <a:cs typeface="Arial" panose="020B0604020202020204" pitchFamily="34" charset="0"/>
              </a:rPr>
              <a:t>Guide pour mentoré</a:t>
            </a:r>
            <a:r>
              <a:rPr lang="fr-CA" sz="1600" dirty="0">
                <a:latin typeface="Arial" panose="020B0604020202020204" pitchFamily="34" charset="0"/>
                <a:ea typeface="Times New Roman" panose="02020603050405020304" pitchFamily="18" charset="0"/>
                <a:cs typeface="Arial" panose="020B0604020202020204" pitchFamily="34" charset="0"/>
              </a:rPr>
              <a:t>)</a:t>
            </a:r>
          </a:p>
          <a:p>
            <a:pPr marL="284400" marR="0" indent="-284400">
              <a:spcBef>
                <a:spcPts val="200"/>
              </a:spcBef>
              <a:spcAft>
                <a:spcPts val="0"/>
              </a:spcAft>
              <a:buFont typeface="Arial" panose="020B0604020202020204" pitchFamily="34" charset="0"/>
              <a:buChar char="•"/>
            </a:pPr>
            <a:r>
              <a:rPr lang="fr-CA" sz="1600" dirty="0">
                <a:latin typeface="Arial" panose="020B0604020202020204" pitchFamily="34" charset="0"/>
                <a:ea typeface="Times New Roman" panose="02020603050405020304" pitchFamily="18" charset="0"/>
                <a:cs typeface="Arial" panose="020B0604020202020204" pitchFamily="34" charset="0"/>
              </a:rPr>
              <a:t>Formation pour des mentorés efficaces : Cahier de travail du mentoré (aussi appelé </a:t>
            </a:r>
            <a:r>
              <a:rPr lang="fr-CA" sz="1600" b="1" dirty="0">
                <a:latin typeface="Arial" panose="020B0604020202020204" pitchFamily="34" charset="0"/>
                <a:ea typeface="Times New Roman" panose="02020603050405020304" pitchFamily="18" charset="0"/>
                <a:cs typeface="Arial" panose="020B0604020202020204" pitchFamily="34" charset="0"/>
              </a:rPr>
              <a:t>Cahier de travail du mentoré</a:t>
            </a:r>
            <a:r>
              <a:rPr lang="fr-CA" sz="1600" dirty="0">
                <a:latin typeface="Arial" panose="020B0604020202020204" pitchFamily="34" charset="0"/>
                <a:ea typeface="Times New Roman" panose="02020603050405020304" pitchFamily="18" charset="0"/>
                <a:cs typeface="Arial" panose="020B0604020202020204" pitchFamily="34" charset="0"/>
              </a:rPr>
              <a:t>)</a:t>
            </a:r>
          </a:p>
          <a:p>
            <a:pPr marL="0" marR="0">
              <a:spcBef>
                <a:spcPts val="1200"/>
              </a:spcBef>
              <a:spcAft>
                <a:spcPts val="0"/>
              </a:spcAft>
            </a:pPr>
            <a:r>
              <a:rPr lang="fr-CA" sz="1600" b="1" dirty="0">
                <a:latin typeface="Arial" panose="020B0604020202020204" pitchFamily="34" charset="0"/>
                <a:ea typeface="Times New Roman" panose="02020603050405020304" pitchFamily="18" charset="0"/>
                <a:cs typeface="Arial" panose="020B0604020202020204" pitchFamily="34" charset="0"/>
              </a:rPr>
              <a:t>Besoins technologiques</a:t>
            </a:r>
          </a:p>
          <a:p>
            <a:pPr marL="284400" marR="0" indent="-342900">
              <a:lnSpc>
                <a:spcPct val="107000"/>
              </a:lnSpc>
              <a:spcBef>
                <a:spcPts val="200"/>
              </a:spcBef>
              <a:spcAft>
                <a:spcPts val="0"/>
              </a:spcAft>
              <a:buFont typeface="Arial" panose="020B0604020202020204" pitchFamily="34" charset="0"/>
              <a:buChar char="•"/>
            </a:pPr>
            <a:r>
              <a:rPr lang="fr-CA" sz="1600" dirty="0">
                <a:highlight>
                  <a:srgbClr val="FFFF00"/>
                </a:highlight>
                <a:latin typeface="Arial" panose="020B0604020202020204" pitchFamily="34" charset="0"/>
                <a:ea typeface="Times New Roman" panose="02020603050405020304" pitchFamily="18" charset="0"/>
                <a:cs typeface="Arial" panose="020B0604020202020204" pitchFamily="34" charset="0"/>
              </a:rPr>
              <a:t>Logiciel 1 (p. ex. Microsoft Teams, Zoom)</a:t>
            </a:r>
          </a:p>
          <a:p>
            <a:pPr marL="342900" marR="0" indent="-342900">
              <a:lnSpc>
                <a:spcPct val="107000"/>
              </a:lnSpc>
              <a:spcBef>
                <a:spcPts val="200"/>
              </a:spcBef>
              <a:spcAft>
                <a:spcPts val="0"/>
              </a:spcAft>
              <a:buFont typeface="Arial" panose="020B0604020202020204" pitchFamily="34" charset="0"/>
              <a:buChar char="•"/>
            </a:pPr>
            <a:r>
              <a:rPr lang="fr-CA" sz="1600" dirty="0">
                <a:highlight>
                  <a:srgbClr val="FFFF00"/>
                </a:highlight>
                <a:latin typeface="Arial" panose="020B0604020202020204" pitchFamily="34" charset="0"/>
                <a:ea typeface="Times New Roman" panose="02020603050405020304" pitchFamily="18" charset="0"/>
                <a:cs typeface="Arial" panose="020B0604020202020204" pitchFamily="34" charset="0"/>
              </a:rPr>
              <a:t>Logiciel 2 (p. ex. Slack, WhatsApp)</a:t>
            </a:r>
          </a:p>
        </p:txBody>
      </p:sp>
      <p:sp>
        <p:nvSpPr>
          <p:cNvPr id="5" name="TextBox 4">
            <a:extLst>
              <a:ext uri="{FF2B5EF4-FFF2-40B4-BE49-F238E27FC236}">
                <a16:creationId xmlns:a16="http://schemas.microsoft.com/office/drawing/2014/main" id="{DBD60C90-0257-4506-A17E-622E1DB9814C}"/>
              </a:ext>
            </a:extLst>
          </p:cNvPr>
          <p:cNvSpPr txBox="1"/>
          <p:nvPr>
            <p:custDataLst>
              <p:tags r:id="rId2"/>
            </p:custDataLst>
          </p:nvPr>
        </p:nvSpPr>
        <p:spPr>
          <a:xfrm>
            <a:off x="720000" y="720000"/>
            <a:ext cx="10506456" cy="393506"/>
          </a:xfrm>
          <a:prstGeom prst="rect">
            <a:avLst/>
          </a:prstGeom>
          <a:noFill/>
        </p:spPr>
        <p:txBody>
          <a:bodyPr wrap="square">
            <a:spAutoFit/>
          </a:bodyPr>
          <a:lstStyle/>
          <a:p>
            <a:pPr>
              <a:lnSpc>
                <a:spcPct val="107000"/>
              </a:lnSpc>
              <a:spcBef>
                <a:spcPts val="200"/>
              </a:spcBef>
              <a:spcAft>
                <a:spcPts val="0"/>
              </a:spcAft>
            </a:pPr>
            <a:r>
              <a:rPr lang="fr-CA" sz="2000" b="1" dirty="0">
                <a:solidFill>
                  <a:srgbClr val="C00000"/>
                </a:solidFill>
                <a:latin typeface="Encode Sans" pitchFamily="2" charset="77"/>
                <a:cs typeface="Arial" panose="020B0604020202020204" pitchFamily="34" charset="0"/>
              </a:rPr>
              <a:t>Ressources du programme</a:t>
            </a:r>
          </a:p>
        </p:txBody>
      </p:sp>
      <p:sp>
        <p:nvSpPr>
          <p:cNvPr id="2" name="Slide Number Placeholder 1">
            <a:extLst>
              <a:ext uri="{FF2B5EF4-FFF2-40B4-BE49-F238E27FC236}">
                <a16:creationId xmlns:a16="http://schemas.microsoft.com/office/drawing/2014/main" id="{9640ED17-92D2-4FA7-AD00-C8394DE5B891}"/>
              </a:ext>
            </a:extLst>
          </p:cNvPr>
          <p:cNvSpPr>
            <a:spLocks noGrp="1"/>
          </p:cNvSpPr>
          <p:nvPr>
            <p:ph type="sldNum" sz="quarter" idx="4"/>
            <p:custDataLst>
              <p:tags r:id="rId3"/>
            </p:custDataLst>
          </p:nvPr>
        </p:nvSpPr>
        <p:spPr/>
        <p:txBody>
          <a:bodyPr/>
          <a:lstStyle/>
          <a:p>
            <a:fld id="{3884788F-3909-4E53-9C01-7D724614CA0D}" type="slidenum">
              <a:rPr lang="en-US" altLang="en-US" smtClean="0"/>
              <a:pPr/>
              <a:t>11</a:t>
            </a:fld>
            <a:endParaRPr lang="en-US" altLang="en-US"/>
          </a:p>
        </p:txBody>
      </p:sp>
    </p:spTree>
    <p:extLst>
      <p:ext uri="{BB962C8B-B14F-4D97-AF65-F5344CB8AC3E}">
        <p14:creationId xmlns:p14="http://schemas.microsoft.com/office/powerpoint/2010/main" val="79287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850B6F-2B6C-4046-AD32-EF69E85D1ACF}"/>
              </a:ext>
            </a:extLst>
          </p:cNvPr>
          <p:cNvSpPr>
            <a:spLocks noGrp="1"/>
          </p:cNvSpPr>
          <p:nvPr>
            <p:ph type="sldNum" sz="quarter" idx="4"/>
            <p:custDataLst>
              <p:tags r:id="rId1"/>
            </p:custDataLst>
          </p:nvPr>
        </p:nvSpPr>
        <p:spPr/>
        <p:txBody>
          <a:bodyPr/>
          <a:lstStyle/>
          <a:p>
            <a:fld id="{3884788F-3909-4E53-9C01-7D724614CA0D}" type="slidenum">
              <a:rPr lang="en-US" altLang="en-US" smtClean="0"/>
              <a:pPr/>
              <a:t>12</a:t>
            </a:fld>
            <a:endParaRPr lang="en-US" altLang="en-US" dirty="0"/>
          </a:p>
        </p:txBody>
      </p:sp>
      <p:pic>
        <p:nvPicPr>
          <p:cNvPr id="4" name="Picture 3">
            <a:extLst>
              <a:ext uri="{FF2B5EF4-FFF2-40B4-BE49-F238E27FC236}">
                <a16:creationId xmlns:a16="http://schemas.microsoft.com/office/drawing/2014/main" id="{9C331E39-BFF8-D64D-B9E7-19D0B44BC256}"/>
              </a:ext>
            </a:extLst>
          </p:cNvPr>
          <p:cNvPicPr>
            <a:picLocks noChangeAspect="1"/>
          </p:cNvPicPr>
          <p:nvPr/>
        </p:nvPicPr>
        <p:blipFill>
          <a:blip r:embed="rId4"/>
          <a:srcRect/>
          <a:stretch/>
        </p:blipFill>
        <p:spPr>
          <a:xfrm>
            <a:off x="305415" y="766118"/>
            <a:ext cx="3742443" cy="4801813"/>
          </a:xfrm>
          <a:prstGeom prst="rect">
            <a:avLst/>
          </a:prstGeom>
          <a:ln>
            <a:solidFill>
              <a:schemeClr val="bg2">
                <a:lumMod val="90000"/>
              </a:schemeClr>
            </a:solidFill>
          </a:ln>
        </p:spPr>
      </p:pic>
      <p:pic>
        <p:nvPicPr>
          <p:cNvPr id="6" name="Picture 5" descr="A group of women running on a track&#10;&#10;Description automatically generated with low confidence">
            <a:extLst>
              <a:ext uri="{FF2B5EF4-FFF2-40B4-BE49-F238E27FC236}">
                <a16:creationId xmlns:a16="http://schemas.microsoft.com/office/drawing/2014/main" id="{4685E8CA-46F1-604A-BC04-59B5FE5B9912}"/>
              </a:ext>
            </a:extLst>
          </p:cNvPr>
          <p:cNvPicPr>
            <a:picLocks noChangeAspect="1"/>
          </p:cNvPicPr>
          <p:nvPr/>
        </p:nvPicPr>
        <p:blipFill>
          <a:blip r:embed="rId5"/>
          <a:stretch>
            <a:fillRect/>
          </a:stretch>
        </p:blipFill>
        <p:spPr>
          <a:xfrm>
            <a:off x="4277831" y="766118"/>
            <a:ext cx="3711832" cy="4801813"/>
          </a:xfrm>
          <a:prstGeom prst="rect">
            <a:avLst/>
          </a:prstGeom>
          <a:ln>
            <a:solidFill>
              <a:schemeClr val="bg2">
                <a:lumMod val="90000"/>
              </a:schemeClr>
            </a:solidFill>
          </a:ln>
        </p:spPr>
      </p:pic>
      <p:pic>
        <p:nvPicPr>
          <p:cNvPr id="9" name="Picture 8" descr="A person holding a flag&#10;&#10;Description automatically generated with low confidence">
            <a:extLst>
              <a:ext uri="{FF2B5EF4-FFF2-40B4-BE49-F238E27FC236}">
                <a16:creationId xmlns:a16="http://schemas.microsoft.com/office/drawing/2014/main" id="{BC07E7AC-58FD-B34B-B173-AD586E5F9B7D}"/>
              </a:ext>
            </a:extLst>
          </p:cNvPr>
          <p:cNvPicPr>
            <a:picLocks noChangeAspect="1"/>
          </p:cNvPicPr>
          <p:nvPr/>
        </p:nvPicPr>
        <p:blipFill>
          <a:blip r:embed="rId6"/>
          <a:stretch>
            <a:fillRect/>
          </a:stretch>
        </p:blipFill>
        <p:spPr>
          <a:xfrm>
            <a:off x="8218911" y="766118"/>
            <a:ext cx="3682372" cy="4801814"/>
          </a:xfrm>
          <a:prstGeom prst="rect">
            <a:avLst/>
          </a:prstGeom>
          <a:ln>
            <a:solidFill>
              <a:schemeClr val="bg2">
                <a:lumMod val="90000"/>
              </a:schemeClr>
            </a:solidFill>
          </a:ln>
        </p:spPr>
      </p:pic>
    </p:spTree>
    <p:extLst>
      <p:ext uri="{BB962C8B-B14F-4D97-AF65-F5344CB8AC3E}">
        <p14:creationId xmlns:p14="http://schemas.microsoft.com/office/powerpoint/2010/main" val="2797311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custDataLst>
              <p:tags r:id="rId1"/>
            </p:custDataLst>
          </p:nvPr>
        </p:nvSpPr>
        <p:spPr>
          <a:xfrm>
            <a:off x="720000" y="720000"/>
            <a:ext cx="8443608" cy="400110"/>
          </a:xfrm>
          <a:prstGeom prst="rect">
            <a:avLst/>
          </a:prstGeom>
          <a:noFill/>
        </p:spPr>
        <p:txBody>
          <a:bodyPr wrap="square" rtlCol="0" anchor="t">
            <a:spAutoFit/>
          </a:bodyPr>
          <a:lstStyle/>
          <a:p>
            <a:r>
              <a:rPr lang="fr-CA" sz="2000" b="1" dirty="0">
                <a:solidFill>
                  <a:srgbClr val="C00000"/>
                </a:solidFill>
                <a:latin typeface="Encode Sans" pitchFamily="2" charset="77"/>
                <a:cs typeface="Arial" panose="020B0604020202020204" pitchFamily="34" charset="0"/>
              </a:rPr>
              <a:t>Étapes du mentorat</a:t>
            </a:r>
          </a:p>
        </p:txBody>
      </p:sp>
      <p:sp>
        <p:nvSpPr>
          <p:cNvPr id="3" name="Slide Number Placeholder 2">
            <a:extLst>
              <a:ext uri="{FF2B5EF4-FFF2-40B4-BE49-F238E27FC236}">
                <a16:creationId xmlns:a16="http://schemas.microsoft.com/office/drawing/2014/main" id="{55130F3C-EFFF-4686-9CC5-B4CD9F9ECEB3}"/>
              </a:ext>
            </a:extLst>
          </p:cNvPr>
          <p:cNvSpPr>
            <a:spLocks noGrp="1"/>
          </p:cNvSpPr>
          <p:nvPr>
            <p:ph type="sldNum" sz="quarter" idx="4"/>
            <p:custDataLst>
              <p:tags r:id="rId2"/>
            </p:custDataLst>
          </p:nvPr>
        </p:nvSpPr>
        <p:spPr/>
        <p:txBody>
          <a:bodyPr/>
          <a:lstStyle/>
          <a:p>
            <a:fld id="{3884788F-3909-4E53-9C01-7D724614CA0D}" type="slidenum">
              <a:rPr lang="en-US" altLang="en-US" smtClean="0"/>
              <a:pPr/>
              <a:t>13</a:t>
            </a:fld>
            <a:endParaRPr lang="en-US" altLang="en-US" dirty="0"/>
          </a:p>
        </p:txBody>
      </p:sp>
      <p:pic>
        <p:nvPicPr>
          <p:cNvPr id="9" name="Picture 8">
            <a:extLst>
              <a:ext uri="{FF2B5EF4-FFF2-40B4-BE49-F238E27FC236}">
                <a16:creationId xmlns:a16="http://schemas.microsoft.com/office/drawing/2014/main" id="{D0355C45-131F-42E5-A9CE-99EA80B6A4A2}"/>
              </a:ext>
            </a:extLst>
          </p:cNvPr>
          <p:cNvPicPr>
            <a:picLocks noChangeAspect="1"/>
          </p:cNvPicPr>
          <p:nvPr/>
        </p:nvPicPr>
        <p:blipFill rotWithShape="1">
          <a:blip r:embed="rId5"/>
          <a:srcRect l="41552" t="20687" r="27633" b="44082"/>
          <a:stretch/>
        </p:blipFill>
        <p:spPr>
          <a:xfrm>
            <a:off x="150193" y="1540597"/>
            <a:ext cx="5945807" cy="3823698"/>
          </a:xfrm>
          <a:prstGeom prst="rect">
            <a:avLst/>
          </a:prstGeom>
        </p:spPr>
      </p:pic>
      <p:pic>
        <p:nvPicPr>
          <p:cNvPr id="10" name="Picture 9">
            <a:extLst>
              <a:ext uri="{FF2B5EF4-FFF2-40B4-BE49-F238E27FC236}">
                <a16:creationId xmlns:a16="http://schemas.microsoft.com/office/drawing/2014/main" id="{53B275B7-AB1C-4BF5-83E0-87C5046BD84E}"/>
              </a:ext>
            </a:extLst>
          </p:cNvPr>
          <p:cNvPicPr>
            <a:picLocks noChangeAspect="1"/>
          </p:cNvPicPr>
          <p:nvPr/>
        </p:nvPicPr>
        <p:blipFill rotWithShape="1">
          <a:blip r:embed="rId5"/>
          <a:srcRect l="41552" t="55422" r="26811" b="8892"/>
          <a:stretch/>
        </p:blipFill>
        <p:spPr>
          <a:xfrm>
            <a:off x="6001406" y="1498558"/>
            <a:ext cx="6190593" cy="3927780"/>
          </a:xfrm>
          <a:prstGeom prst="rect">
            <a:avLst/>
          </a:prstGeom>
        </p:spPr>
      </p:pic>
    </p:spTree>
    <p:extLst>
      <p:ext uri="{BB962C8B-B14F-4D97-AF65-F5344CB8AC3E}">
        <p14:creationId xmlns:p14="http://schemas.microsoft.com/office/powerpoint/2010/main" val="3714766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C96D7F-52A2-425A-9107-BA4CAC22C382}"/>
              </a:ext>
            </a:extLst>
          </p:cNvPr>
          <p:cNvSpPr txBox="1"/>
          <p:nvPr>
            <p:custDataLst>
              <p:tags r:id="rId1"/>
            </p:custDataLst>
          </p:nvPr>
        </p:nvSpPr>
        <p:spPr>
          <a:xfrm>
            <a:off x="720000" y="720000"/>
            <a:ext cx="10506456" cy="393506"/>
          </a:xfrm>
          <a:prstGeom prst="rect">
            <a:avLst/>
          </a:prstGeom>
          <a:noFill/>
        </p:spPr>
        <p:txBody>
          <a:bodyPr wrap="square">
            <a:spAutoFit/>
          </a:bodyPr>
          <a:lstStyle/>
          <a:p>
            <a:pPr marL="0" marR="0">
              <a:lnSpc>
                <a:spcPct val="107000"/>
              </a:lnSpc>
              <a:spcBef>
                <a:spcPts val="200"/>
              </a:spcBef>
              <a:spcAft>
                <a:spcPts val="0"/>
              </a:spcAft>
            </a:pPr>
            <a:r>
              <a:rPr lang="fr-CA" sz="2000" b="1">
                <a:solidFill>
                  <a:srgbClr val="C00000"/>
                </a:solidFill>
                <a:latin typeface="Encode Sans" pitchFamily="2" charset="77"/>
                <a:cs typeface="Arial" panose="020B0604020202020204" pitchFamily="34" charset="0"/>
              </a:rPr>
              <a:t>Des questions?</a:t>
            </a:r>
          </a:p>
        </p:txBody>
      </p:sp>
      <p:sp>
        <p:nvSpPr>
          <p:cNvPr id="3" name="Slide Number Placeholder 2">
            <a:extLst>
              <a:ext uri="{FF2B5EF4-FFF2-40B4-BE49-F238E27FC236}">
                <a16:creationId xmlns:a16="http://schemas.microsoft.com/office/drawing/2014/main" id="{A0F5961F-DB29-489F-9F51-08B86C4F98AD}"/>
              </a:ext>
            </a:extLst>
          </p:cNvPr>
          <p:cNvSpPr>
            <a:spLocks noGrp="1"/>
          </p:cNvSpPr>
          <p:nvPr>
            <p:ph type="sldNum" sz="quarter" idx="4"/>
            <p:custDataLst>
              <p:tags r:id="rId2"/>
            </p:custDataLst>
          </p:nvPr>
        </p:nvSpPr>
        <p:spPr/>
        <p:txBody>
          <a:bodyPr/>
          <a:lstStyle/>
          <a:p>
            <a:fld id="{3884788F-3909-4E53-9C01-7D724614CA0D}" type="slidenum">
              <a:rPr lang="en-US" altLang="en-US" smtClean="0"/>
              <a:pPr/>
              <a:t>14</a:t>
            </a:fld>
            <a:endParaRPr lang="en-US" altLang="en-US"/>
          </a:p>
        </p:txBody>
      </p:sp>
    </p:spTree>
    <p:extLst>
      <p:ext uri="{BB962C8B-B14F-4D97-AF65-F5344CB8AC3E}">
        <p14:creationId xmlns:p14="http://schemas.microsoft.com/office/powerpoint/2010/main" val="4109519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1">
            <a:extLst>
              <a:ext uri="{FF2B5EF4-FFF2-40B4-BE49-F238E27FC236}">
                <a16:creationId xmlns:a16="http://schemas.microsoft.com/office/drawing/2014/main" id="{287D43E4-2397-4DFF-9F3C-F434C955A465}"/>
              </a:ext>
            </a:extLst>
          </p:cNvPr>
          <p:cNvSpPr txBox="1">
            <a:spLocks noChangeArrowheads="1"/>
          </p:cNvSpPr>
          <p:nvPr>
            <p:custDataLst>
              <p:tags r:id="rId1"/>
            </p:custDataLst>
          </p:nvPr>
        </p:nvSpPr>
        <p:spPr bwMode="auto">
          <a:xfrm>
            <a:off x="0" y="2162684"/>
            <a:ext cx="1219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CA" sz="2000" b="1">
                <a:solidFill>
                  <a:schemeClr val="bg1"/>
                </a:solidFill>
                <a:latin typeface="Encode Sans" pitchFamily="2" charset="77"/>
                <a:cs typeface="Arial" panose="020B0604020202020204" pitchFamily="34" charset="0"/>
              </a:rPr>
              <a:t>Présentations</a:t>
            </a:r>
          </a:p>
        </p:txBody>
      </p:sp>
    </p:spTree>
    <p:extLst>
      <p:ext uri="{BB962C8B-B14F-4D97-AF65-F5344CB8AC3E}">
        <p14:creationId xmlns:p14="http://schemas.microsoft.com/office/powerpoint/2010/main" val="4171340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custDataLst>
              <p:tags r:id="rId1"/>
            </p:custDataLst>
          </p:nvPr>
        </p:nvSpPr>
        <p:spPr>
          <a:xfrm>
            <a:off x="720000" y="720000"/>
            <a:ext cx="8443913" cy="393506"/>
          </a:xfrm>
          <a:prstGeom prst="rect">
            <a:avLst/>
          </a:prstGeom>
          <a:noFill/>
        </p:spPr>
        <p:txBody>
          <a:bodyPr>
            <a:spAutoFit/>
          </a:bodyPr>
          <a:lstStyle/>
          <a:p>
            <a:pPr>
              <a:lnSpc>
                <a:spcPct val="107000"/>
              </a:lnSpc>
              <a:spcBef>
                <a:spcPts val="200"/>
              </a:spcBef>
              <a:spcAft>
                <a:spcPts val="0"/>
              </a:spcAft>
              <a:defRPr/>
            </a:pPr>
            <a:r>
              <a:rPr lang="fr-CA" sz="2000" b="1" dirty="0">
                <a:solidFill>
                  <a:srgbClr val="C00000"/>
                </a:solidFill>
                <a:latin typeface="Encode Sans" pitchFamily="2" charset="77"/>
                <a:cs typeface="Arial" panose="020B0604020202020204" pitchFamily="34" charset="0"/>
              </a:rPr>
              <a:t>Présentations</a:t>
            </a:r>
          </a:p>
        </p:txBody>
      </p:sp>
      <p:sp>
        <p:nvSpPr>
          <p:cNvPr id="3" name="TextBox 2">
            <a:extLst>
              <a:ext uri="{FF2B5EF4-FFF2-40B4-BE49-F238E27FC236}">
                <a16:creationId xmlns:a16="http://schemas.microsoft.com/office/drawing/2014/main" id="{3AD01AF3-D02E-47E5-A063-2C870646E1EF}"/>
              </a:ext>
            </a:extLst>
          </p:cNvPr>
          <p:cNvSpPr txBox="1"/>
          <p:nvPr>
            <p:custDataLst>
              <p:tags r:id="rId2"/>
            </p:custDataLst>
          </p:nvPr>
        </p:nvSpPr>
        <p:spPr>
          <a:xfrm>
            <a:off x="720000" y="1440000"/>
            <a:ext cx="9513778" cy="2200602"/>
          </a:xfrm>
          <a:prstGeom prst="rect">
            <a:avLst/>
          </a:prstGeom>
          <a:noFill/>
        </p:spPr>
        <p:txBody>
          <a:bodyPr wrap="square" rtlCol="0">
            <a:spAutoFit/>
          </a:bodyPr>
          <a:lstStyle/>
          <a:p>
            <a:r>
              <a:rPr lang="fr-CA" sz="1600" b="1" dirty="0">
                <a:latin typeface="Arial" panose="020B0604020202020204" pitchFamily="34" charset="0"/>
                <a:cs typeface="Arial" panose="020B0604020202020204" pitchFamily="34" charset="0"/>
              </a:rPr>
              <a:t>Justification</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Faire connaissance avec les autres participants au programme peut favoriser une expérience de mentorat positive.</a:t>
            </a:r>
          </a:p>
          <a:p>
            <a:pPr>
              <a:spcBef>
                <a:spcPts val="1200"/>
              </a:spcBef>
            </a:pPr>
            <a:r>
              <a:rPr lang="fr-CA" sz="1600" b="1" dirty="0">
                <a:latin typeface="Arial" panose="020B0604020202020204" pitchFamily="34" charset="0"/>
                <a:cs typeface="Arial" panose="020B0604020202020204" pitchFamily="34" charset="0"/>
              </a:rPr>
              <a:t>Objectif</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Permettre aux participants au programme de faire connaissance.</a:t>
            </a:r>
          </a:p>
          <a:p>
            <a:pPr>
              <a:spcBef>
                <a:spcPts val="1200"/>
              </a:spcBef>
            </a:pPr>
            <a:r>
              <a:rPr lang="fr-CA" sz="1600" b="1" dirty="0">
                <a:latin typeface="Arial" panose="020B0604020202020204" pitchFamily="34" charset="0"/>
                <a:cs typeface="Arial" panose="020B0604020202020204" pitchFamily="34" charset="0"/>
              </a:rPr>
              <a:t>Processus</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Présentations à tour de rôle.</a:t>
            </a:r>
          </a:p>
        </p:txBody>
      </p:sp>
      <p:sp>
        <p:nvSpPr>
          <p:cNvPr id="4" name="Slide Number Placeholder 3">
            <a:extLst>
              <a:ext uri="{FF2B5EF4-FFF2-40B4-BE49-F238E27FC236}">
                <a16:creationId xmlns:a16="http://schemas.microsoft.com/office/drawing/2014/main" id="{C592AB62-B59F-4978-995A-787CE0A04015}"/>
              </a:ext>
            </a:extLst>
          </p:cNvPr>
          <p:cNvSpPr>
            <a:spLocks noGrp="1"/>
          </p:cNvSpPr>
          <p:nvPr>
            <p:ph type="sldNum" sz="quarter" idx="4"/>
            <p:custDataLst>
              <p:tags r:id="rId3"/>
            </p:custDataLst>
          </p:nvPr>
        </p:nvSpPr>
        <p:spPr/>
        <p:txBody>
          <a:bodyPr/>
          <a:lstStyle/>
          <a:p>
            <a:fld id="{3884788F-3909-4E53-9C01-7D724614CA0D}" type="slidenum">
              <a:rPr lang="en-US" altLang="en-US" smtClean="0"/>
              <a:pPr/>
              <a:t>16</a:t>
            </a:fld>
            <a:endParaRPr lang="en-US" altLang="en-US"/>
          </a:p>
        </p:txBody>
      </p:sp>
    </p:spTree>
    <p:extLst>
      <p:ext uri="{BB962C8B-B14F-4D97-AF65-F5344CB8AC3E}">
        <p14:creationId xmlns:p14="http://schemas.microsoft.com/office/powerpoint/2010/main" val="3126792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1C0D94-4931-414E-8E43-A5B32869154C}"/>
              </a:ext>
            </a:extLst>
          </p:cNvPr>
          <p:cNvSpPr txBox="1"/>
          <p:nvPr>
            <p:custDataLst>
              <p:tags r:id="rId1"/>
            </p:custDataLst>
          </p:nvPr>
        </p:nvSpPr>
        <p:spPr>
          <a:xfrm>
            <a:off x="720000" y="532110"/>
            <a:ext cx="10506456" cy="393506"/>
          </a:xfrm>
          <a:prstGeom prst="rect">
            <a:avLst/>
          </a:prstGeom>
          <a:noFill/>
        </p:spPr>
        <p:txBody>
          <a:bodyPr wrap="square">
            <a:spAutoFit/>
          </a:bodyPr>
          <a:lstStyle/>
          <a:p>
            <a:pPr marL="0" marR="0">
              <a:lnSpc>
                <a:spcPct val="107000"/>
              </a:lnSpc>
              <a:spcBef>
                <a:spcPts val="200"/>
              </a:spcBef>
              <a:spcAft>
                <a:spcPts val="0"/>
              </a:spcAft>
            </a:pPr>
            <a:r>
              <a:rPr lang="fr-CA" sz="2000" b="1">
                <a:solidFill>
                  <a:srgbClr val="C00000"/>
                </a:solidFill>
                <a:latin typeface="Encode Sans" pitchFamily="2" charset="77"/>
                <a:ea typeface="Times New Roman" panose="02020603050405020304" pitchFamily="18" charset="0"/>
                <a:cs typeface="Arial" panose="020B0604020202020204" pitchFamily="34" charset="0"/>
              </a:rPr>
              <a:t>Mentors du programme</a:t>
            </a:r>
          </a:p>
        </p:txBody>
      </p:sp>
      <p:graphicFrame>
        <p:nvGraphicFramePr>
          <p:cNvPr id="2" name="Table 4">
            <a:extLst>
              <a:ext uri="{FF2B5EF4-FFF2-40B4-BE49-F238E27FC236}">
                <a16:creationId xmlns:a16="http://schemas.microsoft.com/office/drawing/2014/main" id="{F0384D30-93CD-472C-9C52-61A955EBCE4A}"/>
              </a:ext>
            </a:extLst>
          </p:cNvPr>
          <p:cNvGraphicFramePr>
            <a:graphicFrameLocks noGrp="1"/>
          </p:cNvGraphicFramePr>
          <p:nvPr>
            <p:custDataLst>
              <p:tags r:id="rId2"/>
            </p:custDataLst>
            <p:extLst>
              <p:ext uri="{D42A27DB-BD31-4B8C-83A1-F6EECF244321}">
                <p14:modId xmlns:p14="http://schemas.microsoft.com/office/powerpoint/2010/main" val="630645833"/>
              </p:ext>
            </p:extLst>
          </p:nvPr>
        </p:nvGraphicFramePr>
        <p:xfrm>
          <a:off x="720000" y="1252111"/>
          <a:ext cx="8859796" cy="4448530"/>
        </p:xfrm>
        <a:graphic>
          <a:graphicData uri="http://schemas.openxmlformats.org/drawingml/2006/table">
            <a:tbl>
              <a:tblPr firstRow="1" bandRow="1">
                <a:tableStyleId>{68D230F3-CF80-4859-8CE7-A43EE81993B5}</a:tableStyleId>
              </a:tblPr>
              <a:tblGrid>
                <a:gridCol w="4429898">
                  <a:extLst>
                    <a:ext uri="{9D8B030D-6E8A-4147-A177-3AD203B41FA5}">
                      <a16:colId xmlns:a16="http://schemas.microsoft.com/office/drawing/2014/main" val="1879927322"/>
                    </a:ext>
                  </a:extLst>
                </a:gridCol>
                <a:gridCol w="4429898">
                  <a:extLst>
                    <a:ext uri="{9D8B030D-6E8A-4147-A177-3AD203B41FA5}">
                      <a16:colId xmlns:a16="http://schemas.microsoft.com/office/drawing/2014/main" val="2644929925"/>
                    </a:ext>
                  </a:extLst>
                </a:gridCol>
              </a:tblGrid>
              <a:tr h="346968">
                <a:tc>
                  <a:txBody>
                    <a:bodyPr/>
                    <a:lstStyle/>
                    <a:p>
                      <a:r>
                        <a:rPr lang="fr-CA" sz="1800" b="1" i="0">
                          <a:latin typeface="Encode Sans" pitchFamily="2" charset="77"/>
                          <a:cs typeface="Arial" panose="020B0604020202020204" pitchFamily="34" charset="0"/>
                        </a:rPr>
                        <a:t>Nom</a:t>
                      </a:r>
                    </a:p>
                  </a:txBody>
                  <a:tcPr anchor="ctr"/>
                </a:tc>
                <a:tc>
                  <a:txBody>
                    <a:bodyPr/>
                    <a:lstStyle/>
                    <a:p>
                      <a:r>
                        <a:rPr lang="fr-CA" sz="1800" b="1" i="0">
                          <a:latin typeface="Encode Sans" pitchFamily="2" charset="77"/>
                          <a:cs typeface="Arial" panose="020B0604020202020204" pitchFamily="34" charset="0"/>
                        </a:rPr>
                        <a:t>Sport</a:t>
                      </a:r>
                    </a:p>
                  </a:txBody>
                  <a:tcPr anchor="ctr"/>
                </a:tc>
                <a:extLst>
                  <a:ext uri="{0D108BD9-81ED-4DB2-BD59-A6C34878D82A}">
                    <a16:rowId xmlns:a16="http://schemas.microsoft.com/office/drawing/2014/main" val="986488483"/>
                  </a:ext>
                </a:extLst>
              </a:tr>
              <a:tr h="342006">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2062636328"/>
                  </a:ext>
                </a:extLst>
              </a:tr>
              <a:tr h="342006">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3085436041"/>
                  </a:ext>
                </a:extLst>
              </a:tr>
              <a:tr h="342006">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595375893"/>
                  </a:ext>
                </a:extLst>
              </a:tr>
              <a:tr h="342006">
                <a:tc>
                  <a:txBody>
                    <a:bodyPr/>
                    <a:lstStyle/>
                    <a:p>
                      <a:endParaRPr lang="en-US" dirty="0"/>
                    </a:p>
                  </a:txBody>
                  <a:tcPr anchor="ctr"/>
                </a:tc>
                <a:tc>
                  <a:txBody>
                    <a:bodyPr/>
                    <a:lstStyle/>
                    <a:p>
                      <a:endParaRPr lang="en-US"/>
                    </a:p>
                  </a:txBody>
                  <a:tcPr anchor="ctr"/>
                </a:tc>
                <a:extLst>
                  <a:ext uri="{0D108BD9-81ED-4DB2-BD59-A6C34878D82A}">
                    <a16:rowId xmlns:a16="http://schemas.microsoft.com/office/drawing/2014/main" val="3790143955"/>
                  </a:ext>
                </a:extLst>
              </a:tr>
              <a:tr h="342006">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4086328315"/>
                  </a:ext>
                </a:extLst>
              </a:tr>
              <a:tr h="342006">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797528784"/>
                  </a:ext>
                </a:extLst>
              </a:tr>
              <a:tr h="342006">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779831018"/>
                  </a:ext>
                </a:extLst>
              </a:tr>
              <a:tr h="342006">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4208581478"/>
                  </a:ext>
                </a:extLst>
              </a:tr>
              <a:tr h="342006">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424380390"/>
                  </a:ext>
                </a:extLst>
              </a:tr>
              <a:tr h="127050">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2758796175"/>
                  </a:ext>
                </a:extLst>
              </a:tr>
              <a:tr h="425170">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436538967"/>
                  </a:ext>
                </a:extLst>
              </a:tr>
            </a:tbl>
          </a:graphicData>
        </a:graphic>
      </p:graphicFrame>
      <p:sp>
        <p:nvSpPr>
          <p:cNvPr id="4" name="Slide Number Placeholder 3">
            <a:extLst>
              <a:ext uri="{FF2B5EF4-FFF2-40B4-BE49-F238E27FC236}">
                <a16:creationId xmlns:a16="http://schemas.microsoft.com/office/drawing/2014/main" id="{DDA2D7ED-0148-4097-9258-6B5C2C83E79A}"/>
              </a:ext>
            </a:extLst>
          </p:cNvPr>
          <p:cNvSpPr>
            <a:spLocks noGrp="1"/>
          </p:cNvSpPr>
          <p:nvPr>
            <p:ph type="sldNum" sz="quarter" idx="4"/>
            <p:custDataLst>
              <p:tags r:id="rId3"/>
            </p:custDataLst>
          </p:nvPr>
        </p:nvSpPr>
        <p:spPr/>
        <p:txBody>
          <a:bodyPr/>
          <a:lstStyle/>
          <a:p>
            <a:fld id="{3884788F-3909-4E53-9C01-7D724614CA0D}" type="slidenum">
              <a:rPr lang="en-US" altLang="en-US" smtClean="0"/>
              <a:pPr/>
              <a:t>17</a:t>
            </a:fld>
            <a:endParaRPr lang="en-US" altLang="en-US"/>
          </a:p>
        </p:txBody>
      </p:sp>
    </p:spTree>
    <p:extLst>
      <p:ext uri="{BB962C8B-B14F-4D97-AF65-F5344CB8AC3E}">
        <p14:creationId xmlns:p14="http://schemas.microsoft.com/office/powerpoint/2010/main" val="1522544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1C0D94-4931-414E-8E43-A5B32869154C}"/>
              </a:ext>
            </a:extLst>
          </p:cNvPr>
          <p:cNvSpPr txBox="1"/>
          <p:nvPr>
            <p:custDataLst>
              <p:tags r:id="rId1"/>
            </p:custDataLst>
          </p:nvPr>
        </p:nvSpPr>
        <p:spPr>
          <a:xfrm>
            <a:off x="720000" y="532800"/>
            <a:ext cx="10506456" cy="407035"/>
          </a:xfrm>
          <a:prstGeom prst="rect">
            <a:avLst/>
          </a:prstGeom>
          <a:noFill/>
        </p:spPr>
        <p:txBody>
          <a:bodyPr wrap="square">
            <a:spAutoFit/>
          </a:bodyPr>
          <a:lstStyle/>
          <a:p>
            <a:pPr>
              <a:lnSpc>
                <a:spcPct val="107000"/>
              </a:lnSpc>
              <a:spcBef>
                <a:spcPts val="200"/>
              </a:spcBef>
              <a:spcAft>
                <a:spcPts val="0"/>
              </a:spcAft>
            </a:pPr>
            <a:r>
              <a:rPr lang="fr-CA" sz="2000" b="1" dirty="0">
                <a:solidFill>
                  <a:srgbClr val="C00000"/>
                </a:solidFill>
                <a:latin typeface="Encode Sans" pitchFamily="2" charset="77"/>
                <a:cs typeface="Arial" panose="020B0604020202020204" pitchFamily="34" charset="0"/>
              </a:rPr>
              <a:t>Mentorés du programme</a:t>
            </a:r>
          </a:p>
        </p:txBody>
      </p:sp>
      <p:graphicFrame>
        <p:nvGraphicFramePr>
          <p:cNvPr id="2" name="Table 4">
            <a:extLst>
              <a:ext uri="{FF2B5EF4-FFF2-40B4-BE49-F238E27FC236}">
                <a16:creationId xmlns:a16="http://schemas.microsoft.com/office/drawing/2014/main" id="{F0384D30-93CD-472C-9C52-61A955EBCE4A}"/>
              </a:ext>
            </a:extLst>
          </p:cNvPr>
          <p:cNvGraphicFramePr>
            <a:graphicFrameLocks noGrp="1"/>
          </p:cNvGraphicFramePr>
          <p:nvPr>
            <p:custDataLst>
              <p:tags r:id="rId2"/>
            </p:custDataLst>
            <p:extLst>
              <p:ext uri="{D42A27DB-BD31-4B8C-83A1-F6EECF244321}">
                <p14:modId xmlns:p14="http://schemas.microsoft.com/office/powerpoint/2010/main" val="851584417"/>
              </p:ext>
            </p:extLst>
          </p:nvPr>
        </p:nvGraphicFramePr>
        <p:xfrm>
          <a:off x="503968" y="1252801"/>
          <a:ext cx="5285232" cy="4459074"/>
        </p:xfrm>
        <a:graphic>
          <a:graphicData uri="http://schemas.openxmlformats.org/drawingml/2006/table">
            <a:tbl>
              <a:tblPr firstRow="1" bandRow="1">
                <a:tableStyleId>{68D230F3-CF80-4859-8CE7-A43EE81993B5}</a:tableStyleId>
              </a:tblPr>
              <a:tblGrid>
                <a:gridCol w="2597674">
                  <a:extLst>
                    <a:ext uri="{9D8B030D-6E8A-4147-A177-3AD203B41FA5}">
                      <a16:colId xmlns:a16="http://schemas.microsoft.com/office/drawing/2014/main" val="1879927322"/>
                    </a:ext>
                  </a:extLst>
                </a:gridCol>
                <a:gridCol w="2687558">
                  <a:extLst>
                    <a:ext uri="{9D8B030D-6E8A-4147-A177-3AD203B41FA5}">
                      <a16:colId xmlns:a16="http://schemas.microsoft.com/office/drawing/2014/main" val="2644929925"/>
                    </a:ext>
                  </a:extLst>
                </a:gridCol>
              </a:tblGrid>
              <a:tr h="380954">
                <a:tc>
                  <a:txBody>
                    <a:bodyPr/>
                    <a:lstStyle/>
                    <a:p>
                      <a:r>
                        <a:rPr lang="fr-CA" sz="1800" b="1" i="0">
                          <a:latin typeface="Encode Sans" pitchFamily="2" charset="77"/>
                        </a:rPr>
                        <a:t>Nom</a:t>
                      </a:r>
                    </a:p>
                  </a:txBody>
                  <a:tcPr/>
                </a:tc>
                <a:tc>
                  <a:txBody>
                    <a:bodyPr/>
                    <a:lstStyle/>
                    <a:p>
                      <a:r>
                        <a:rPr lang="fr-CA" sz="1800" b="1" i="0">
                          <a:latin typeface="Encode Sans" pitchFamily="2" charset="77"/>
                        </a:rPr>
                        <a:t>Sport</a:t>
                      </a:r>
                    </a:p>
                  </a:txBody>
                  <a:tcPr/>
                </a:tc>
                <a:extLst>
                  <a:ext uri="{0D108BD9-81ED-4DB2-BD59-A6C34878D82A}">
                    <a16:rowId xmlns:a16="http://schemas.microsoft.com/office/drawing/2014/main" val="986488483"/>
                  </a:ext>
                </a:extLst>
              </a:tr>
              <a:tr h="370492">
                <a:tc>
                  <a:txBody>
                    <a:bodyPr/>
                    <a:lstStyle/>
                    <a:p>
                      <a:endParaRPr lang="en-US" sz="1600"/>
                    </a:p>
                  </a:txBody>
                  <a:tcPr/>
                </a:tc>
                <a:tc>
                  <a:txBody>
                    <a:bodyPr/>
                    <a:lstStyle/>
                    <a:p>
                      <a:endParaRPr lang="en-US" sz="1600"/>
                    </a:p>
                  </a:txBody>
                  <a:tcPr/>
                </a:tc>
                <a:extLst>
                  <a:ext uri="{0D108BD9-81ED-4DB2-BD59-A6C34878D82A}">
                    <a16:rowId xmlns:a16="http://schemas.microsoft.com/office/drawing/2014/main" val="2062636328"/>
                  </a:ext>
                </a:extLst>
              </a:tr>
              <a:tr h="370492">
                <a:tc>
                  <a:txBody>
                    <a:bodyPr/>
                    <a:lstStyle/>
                    <a:p>
                      <a:endParaRPr lang="en-US" sz="1600"/>
                    </a:p>
                  </a:txBody>
                  <a:tcPr/>
                </a:tc>
                <a:tc>
                  <a:txBody>
                    <a:bodyPr/>
                    <a:lstStyle/>
                    <a:p>
                      <a:endParaRPr lang="en-US" sz="1600"/>
                    </a:p>
                  </a:txBody>
                  <a:tcPr/>
                </a:tc>
                <a:extLst>
                  <a:ext uri="{0D108BD9-81ED-4DB2-BD59-A6C34878D82A}">
                    <a16:rowId xmlns:a16="http://schemas.microsoft.com/office/drawing/2014/main" val="3085436041"/>
                  </a:ext>
                </a:extLst>
              </a:tr>
              <a:tr h="370492">
                <a:tc>
                  <a:txBody>
                    <a:bodyPr/>
                    <a:lstStyle/>
                    <a:p>
                      <a:endParaRPr lang="en-US" sz="1600"/>
                    </a:p>
                  </a:txBody>
                  <a:tcPr/>
                </a:tc>
                <a:tc>
                  <a:txBody>
                    <a:bodyPr/>
                    <a:lstStyle/>
                    <a:p>
                      <a:endParaRPr lang="en-US" sz="1600"/>
                    </a:p>
                  </a:txBody>
                  <a:tcPr/>
                </a:tc>
                <a:extLst>
                  <a:ext uri="{0D108BD9-81ED-4DB2-BD59-A6C34878D82A}">
                    <a16:rowId xmlns:a16="http://schemas.microsoft.com/office/drawing/2014/main" val="1595375893"/>
                  </a:ext>
                </a:extLst>
              </a:tr>
              <a:tr h="370492">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3790143955"/>
                  </a:ext>
                </a:extLst>
              </a:tr>
              <a:tr h="370492">
                <a:tc>
                  <a:txBody>
                    <a:bodyPr/>
                    <a:lstStyle/>
                    <a:p>
                      <a:endParaRPr lang="en-US" sz="1600"/>
                    </a:p>
                  </a:txBody>
                  <a:tcPr/>
                </a:tc>
                <a:tc>
                  <a:txBody>
                    <a:bodyPr/>
                    <a:lstStyle/>
                    <a:p>
                      <a:endParaRPr lang="en-US" sz="1600"/>
                    </a:p>
                  </a:txBody>
                  <a:tcPr/>
                </a:tc>
                <a:extLst>
                  <a:ext uri="{0D108BD9-81ED-4DB2-BD59-A6C34878D82A}">
                    <a16:rowId xmlns:a16="http://schemas.microsoft.com/office/drawing/2014/main" val="4086328315"/>
                  </a:ext>
                </a:extLst>
              </a:tr>
              <a:tr h="370492">
                <a:tc>
                  <a:txBody>
                    <a:bodyPr/>
                    <a:lstStyle/>
                    <a:p>
                      <a:endParaRPr lang="en-US" sz="1600"/>
                    </a:p>
                  </a:txBody>
                  <a:tcPr/>
                </a:tc>
                <a:tc>
                  <a:txBody>
                    <a:bodyPr/>
                    <a:lstStyle/>
                    <a:p>
                      <a:endParaRPr lang="en-US" sz="1600"/>
                    </a:p>
                  </a:txBody>
                  <a:tcPr/>
                </a:tc>
                <a:extLst>
                  <a:ext uri="{0D108BD9-81ED-4DB2-BD59-A6C34878D82A}">
                    <a16:rowId xmlns:a16="http://schemas.microsoft.com/office/drawing/2014/main" val="1797528784"/>
                  </a:ext>
                </a:extLst>
              </a:tr>
              <a:tr h="370492">
                <a:tc>
                  <a:txBody>
                    <a:bodyPr/>
                    <a:lstStyle/>
                    <a:p>
                      <a:endParaRPr lang="en-US" sz="1600"/>
                    </a:p>
                  </a:txBody>
                  <a:tcPr/>
                </a:tc>
                <a:tc>
                  <a:txBody>
                    <a:bodyPr/>
                    <a:lstStyle/>
                    <a:p>
                      <a:endParaRPr lang="en-US" sz="1600"/>
                    </a:p>
                  </a:txBody>
                  <a:tcPr/>
                </a:tc>
                <a:extLst>
                  <a:ext uri="{0D108BD9-81ED-4DB2-BD59-A6C34878D82A}">
                    <a16:rowId xmlns:a16="http://schemas.microsoft.com/office/drawing/2014/main" val="779831018"/>
                  </a:ext>
                </a:extLst>
              </a:tr>
              <a:tr h="373200">
                <a:tc>
                  <a:txBody>
                    <a:bodyPr/>
                    <a:lstStyle/>
                    <a:p>
                      <a:endParaRPr lang="en-US" sz="1600"/>
                    </a:p>
                  </a:txBody>
                  <a:tcPr/>
                </a:tc>
                <a:tc>
                  <a:txBody>
                    <a:bodyPr/>
                    <a:lstStyle/>
                    <a:p>
                      <a:endParaRPr lang="en-US" sz="1600"/>
                    </a:p>
                  </a:txBody>
                  <a:tcPr/>
                </a:tc>
                <a:extLst>
                  <a:ext uri="{0D108BD9-81ED-4DB2-BD59-A6C34878D82A}">
                    <a16:rowId xmlns:a16="http://schemas.microsoft.com/office/drawing/2014/main" val="4208581478"/>
                  </a:ext>
                </a:extLst>
              </a:tr>
              <a:tr h="370492">
                <a:tc>
                  <a:txBody>
                    <a:bodyPr/>
                    <a:lstStyle/>
                    <a:p>
                      <a:endParaRPr lang="en-US" sz="1600"/>
                    </a:p>
                  </a:txBody>
                  <a:tcPr/>
                </a:tc>
                <a:tc>
                  <a:txBody>
                    <a:bodyPr/>
                    <a:lstStyle/>
                    <a:p>
                      <a:endParaRPr lang="en-US" sz="1600"/>
                    </a:p>
                  </a:txBody>
                  <a:tcPr/>
                </a:tc>
                <a:extLst>
                  <a:ext uri="{0D108BD9-81ED-4DB2-BD59-A6C34878D82A}">
                    <a16:rowId xmlns:a16="http://schemas.microsoft.com/office/drawing/2014/main" val="424380390"/>
                  </a:ext>
                </a:extLst>
              </a:tr>
              <a:tr h="370492">
                <a:tc>
                  <a:txBody>
                    <a:bodyPr/>
                    <a:lstStyle/>
                    <a:p>
                      <a:endParaRPr lang="en-US" sz="1600"/>
                    </a:p>
                  </a:txBody>
                  <a:tcPr/>
                </a:tc>
                <a:tc>
                  <a:txBody>
                    <a:bodyPr/>
                    <a:lstStyle/>
                    <a:p>
                      <a:endParaRPr lang="en-US" sz="1600"/>
                    </a:p>
                  </a:txBody>
                  <a:tcPr/>
                </a:tc>
                <a:extLst>
                  <a:ext uri="{0D108BD9-81ED-4DB2-BD59-A6C34878D82A}">
                    <a16:rowId xmlns:a16="http://schemas.microsoft.com/office/drawing/2014/main" val="2758796175"/>
                  </a:ext>
                </a:extLst>
              </a:tr>
              <a:tr h="370492">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1436538967"/>
                  </a:ext>
                </a:extLst>
              </a:tr>
            </a:tbl>
          </a:graphicData>
        </a:graphic>
      </p:graphicFrame>
      <p:graphicFrame>
        <p:nvGraphicFramePr>
          <p:cNvPr id="4" name="Table 4">
            <a:extLst>
              <a:ext uri="{FF2B5EF4-FFF2-40B4-BE49-F238E27FC236}">
                <a16:creationId xmlns:a16="http://schemas.microsoft.com/office/drawing/2014/main" id="{5C35FDA6-A611-4E6C-B684-041220AABE55}"/>
              </a:ext>
            </a:extLst>
          </p:cNvPr>
          <p:cNvGraphicFramePr>
            <a:graphicFrameLocks noGrp="1"/>
          </p:cNvGraphicFramePr>
          <p:nvPr>
            <p:custDataLst>
              <p:tags r:id="rId3"/>
            </p:custDataLst>
            <p:extLst>
              <p:ext uri="{D42A27DB-BD31-4B8C-83A1-F6EECF244321}">
                <p14:modId xmlns:p14="http://schemas.microsoft.com/office/powerpoint/2010/main" val="1110879089"/>
              </p:ext>
            </p:extLst>
          </p:nvPr>
        </p:nvGraphicFramePr>
        <p:xfrm>
          <a:off x="6325648" y="1252801"/>
          <a:ext cx="5285232" cy="4459071"/>
        </p:xfrm>
        <a:graphic>
          <a:graphicData uri="http://schemas.openxmlformats.org/drawingml/2006/table">
            <a:tbl>
              <a:tblPr firstRow="1" bandRow="1">
                <a:tableStyleId>{68D230F3-CF80-4859-8CE7-A43EE81993B5}</a:tableStyleId>
              </a:tblPr>
              <a:tblGrid>
                <a:gridCol w="2746248">
                  <a:extLst>
                    <a:ext uri="{9D8B030D-6E8A-4147-A177-3AD203B41FA5}">
                      <a16:colId xmlns:a16="http://schemas.microsoft.com/office/drawing/2014/main" val="1879927322"/>
                    </a:ext>
                  </a:extLst>
                </a:gridCol>
                <a:gridCol w="2538984">
                  <a:extLst>
                    <a:ext uri="{9D8B030D-6E8A-4147-A177-3AD203B41FA5}">
                      <a16:colId xmlns:a16="http://schemas.microsoft.com/office/drawing/2014/main" val="2644929925"/>
                    </a:ext>
                  </a:extLst>
                </a:gridCol>
              </a:tblGrid>
              <a:tr h="380234">
                <a:tc>
                  <a:txBody>
                    <a:bodyPr/>
                    <a:lstStyle/>
                    <a:p>
                      <a:pPr marL="0" algn="l" defTabSz="914400" rtl="0" eaLnBrk="1" latinLnBrk="0" hangingPunct="1"/>
                      <a:r>
                        <a:rPr lang="fr-CA" sz="1800" b="1" i="0">
                          <a:solidFill>
                            <a:schemeClr val="tx1"/>
                          </a:solidFill>
                          <a:latin typeface="Encode Sans" pitchFamily="2" charset="77"/>
                          <a:ea typeface="+mn-ea"/>
                          <a:cs typeface="+mn-cs"/>
                        </a:rPr>
                        <a:t>Nom</a:t>
                      </a:r>
                    </a:p>
                  </a:txBody>
                  <a:tcPr/>
                </a:tc>
                <a:tc>
                  <a:txBody>
                    <a:bodyPr/>
                    <a:lstStyle/>
                    <a:p>
                      <a:pPr marL="0" algn="l" defTabSz="914400" rtl="0" eaLnBrk="1" latinLnBrk="0" hangingPunct="1"/>
                      <a:r>
                        <a:rPr lang="fr-CA" sz="1800" b="1" i="0">
                          <a:solidFill>
                            <a:schemeClr val="tx1"/>
                          </a:solidFill>
                          <a:latin typeface="Encode Sans" pitchFamily="2" charset="77"/>
                          <a:ea typeface="+mn-ea"/>
                          <a:cs typeface="+mn-cs"/>
                        </a:rPr>
                        <a:t>Sport</a:t>
                      </a:r>
                    </a:p>
                  </a:txBody>
                  <a:tcPr/>
                </a:tc>
                <a:extLst>
                  <a:ext uri="{0D108BD9-81ED-4DB2-BD59-A6C34878D82A}">
                    <a16:rowId xmlns:a16="http://schemas.microsoft.com/office/drawing/2014/main" val="986488483"/>
                  </a:ext>
                </a:extLst>
              </a:tr>
              <a:tr h="371803">
                <a:tc>
                  <a:txBody>
                    <a:bodyPr/>
                    <a:lstStyle/>
                    <a:p>
                      <a:endParaRPr lang="en-US" sz="1600"/>
                    </a:p>
                  </a:txBody>
                  <a:tcPr/>
                </a:tc>
                <a:tc>
                  <a:txBody>
                    <a:bodyPr/>
                    <a:lstStyle/>
                    <a:p>
                      <a:endParaRPr lang="en-US" sz="1600"/>
                    </a:p>
                  </a:txBody>
                  <a:tcPr/>
                </a:tc>
                <a:extLst>
                  <a:ext uri="{0D108BD9-81ED-4DB2-BD59-A6C34878D82A}">
                    <a16:rowId xmlns:a16="http://schemas.microsoft.com/office/drawing/2014/main" val="2062636328"/>
                  </a:ext>
                </a:extLst>
              </a:tr>
              <a:tr h="371803">
                <a:tc>
                  <a:txBody>
                    <a:bodyPr/>
                    <a:lstStyle/>
                    <a:p>
                      <a:endParaRPr lang="en-US" sz="1600"/>
                    </a:p>
                  </a:txBody>
                  <a:tcPr/>
                </a:tc>
                <a:tc>
                  <a:txBody>
                    <a:bodyPr/>
                    <a:lstStyle/>
                    <a:p>
                      <a:endParaRPr lang="en-US" sz="1600"/>
                    </a:p>
                  </a:txBody>
                  <a:tcPr/>
                </a:tc>
                <a:extLst>
                  <a:ext uri="{0D108BD9-81ED-4DB2-BD59-A6C34878D82A}">
                    <a16:rowId xmlns:a16="http://schemas.microsoft.com/office/drawing/2014/main" val="3085436041"/>
                  </a:ext>
                </a:extLst>
              </a:tr>
              <a:tr h="371803">
                <a:tc>
                  <a:txBody>
                    <a:bodyPr/>
                    <a:lstStyle/>
                    <a:p>
                      <a:endParaRPr lang="en-US" sz="1600"/>
                    </a:p>
                  </a:txBody>
                  <a:tcPr/>
                </a:tc>
                <a:tc>
                  <a:txBody>
                    <a:bodyPr/>
                    <a:lstStyle/>
                    <a:p>
                      <a:endParaRPr lang="en-US" sz="1600"/>
                    </a:p>
                  </a:txBody>
                  <a:tcPr/>
                </a:tc>
                <a:extLst>
                  <a:ext uri="{0D108BD9-81ED-4DB2-BD59-A6C34878D82A}">
                    <a16:rowId xmlns:a16="http://schemas.microsoft.com/office/drawing/2014/main" val="1595375893"/>
                  </a:ext>
                </a:extLst>
              </a:tr>
              <a:tr h="358090">
                <a:tc>
                  <a:txBody>
                    <a:bodyPr/>
                    <a:lstStyle/>
                    <a:p>
                      <a:endParaRPr lang="en-US" sz="1600" dirty="0"/>
                    </a:p>
                  </a:txBody>
                  <a:tcPr/>
                </a:tc>
                <a:tc>
                  <a:txBody>
                    <a:bodyPr/>
                    <a:lstStyle/>
                    <a:p>
                      <a:endParaRPr lang="en-US" sz="1600"/>
                    </a:p>
                  </a:txBody>
                  <a:tcPr/>
                </a:tc>
                <a:extLst>
                  <a:ext uri="{0D108BD9-81ED-4DB2-BD59-A6C34878D82A}">
                    <a16:rowId xmlns:a16="http://schemas.microsoft.com/office/drawing/2014/main" val="3790143955"/>
                  </a:ext>
                </a:extLst>
              </a:tr>
              <a:tr h="371803">
                <a:tc>
                  <a:txBody>
                    <a:bodyPr/>
                    <a:lstStyle/>
                    <a:p>
                      <a:endParaRPr lang="en-US" sz="1600"/>
                    </a:p>
                  </a:txBody>
                  <a:tcPr/>
                </a:tc>
                <a:tc>
                  <a:txBody>
                    <a:bodyPr/>
                    <a:lstStyle/>
                    <a:p>
                      <a:endParaRPr lang="en-US" sz="1600"/>
                    </a:p>
                  </a:txBody>
                  <a:tcPr/>
                </a:tc>
                <a:extLst>
                  <a:ext uri="{0D108BD9-81ED-4DB2-BD59-A6C34878D82A}">
                    <a16:rowId xmlns:a16="http://schemas.microsoft.com/office/drawing/2014/main" val="4086328315"/>
                  </a:ext>
                </a:extLst>
              </a:tr>
              <a:tr h="371803">
                <a:tc>
                  <a:txBody>
                    <a:bodyPr/>
                    <a:lstStyle/>
                    <a:p>
                      <a:endParaRPr lang="en-US" sz="1600"/>
                    </a:p>
                  </a:txBody>
                  <a:tcPr/>
                </a:tc>
                <a:tc>
                  <a:txBody>
                    <a:bodyPr/>
                    <a:lstStyle/>
                    <a:p>
                      <a:endParaRPr lang="en-US" sz="1600"/>
                    </a:p>
                  </a:txBody>
                  <a:tcPr/>
                </a:tc>
                <a:extLst>
                  <a:ext uri="{0D108BD9-81ED-4DB2-BD59-A6C34878D82A}">
                    <a16:rowId xmlns:a16="http://schemas.microsoft.com/office/drawing/2014/main" val="1797528784"/>
                  </a:ext>
                </a:extLst>
              </a:tr>
              <a:tr h="371803">
                <a:tc>
                  <a:txBody>
                    <a:bodyPr/>
                    <a:lstStyle/>
                    <a:p>
                      <a:endParaRPr lang="en-US" sz="1600"/>
                    </a:p>
                  </a:txBody>
                  <a:tcPr/>
                </a:tc>
                <a:tc>
                  <a:txBody>
                    <a:bodyPr/>
                    <a:lstStyle/>
                    <a:p>
                      <a:endParaRPr lang="en-US" sz="1600"/>
                    </a:p>
                  </a:txBody>
                  <a:tcPr/>
                </a:tc>
                <a:extLst>
                  <a:ext uri="{0D108BD9-81ED-4DB2-BD59-A6C34878D82A}">
                    <a16:rowId xmlns:a16="http://schemas.microsoft.com/office/drawing/2014/main" val="779831018"/>
                  </a:ext>
                </a:extLst>
              </a:tr>
              <a:tr h="374520">
                <a:tc>
                  <a:txBody>
                    <a:bodyPr/>
                    <a:lstStyle/>
                    <a:p>
                      <a:endParaRPr lang="en-US" sz="1600"/>
                    </a:p>
                  </a:txBody>
                  <a:tcPr/>
                </a:tc>
                <a:tc>
                  <a:txBody>
                    <a:bodyPr/>
                    <a:lstStyle/>
                    <a:p>
                      <a:endParaRPr lang="en-US" sz="1600"/>
                    </a:p>
                  </a:txBody>
                  <a:tcPr/>
                </a:tc>
                <a:extLst>
                  <a:ext uri="{0D108BD9-81ED-4DB2-BD59-A6C34878D82A}">
                    <a16:rowId xmlns:a16="http://schemas.microsoft.com/office/drawing/2014/main" val="4208581478"/>
                  </a:ext>
                </a:extLst>
              </a:tr>
              <a:tr h="371803">
                <a:tc>
                  <a:txBody>
                    <a:bodyPr/>
                    <a:lstStyle/>
                    <a:p>
                      <a:endParaRPr lang="en-US" sz="1600"/>
                    </a:p>
                  </a:txBody>
                  <a:tcPr/>
                </a:tc>
                <a:tc>
                  <a:txBody>
                    <a:bodyPr/>
                    <a:lstStyle/>
                    <a:p>
                      <a:endParaRPr lang="en-US" sz="1600"/>
                    </a:p>
                  </a:txBody>
                  <a:tcPr/>
                </a:tc>
                <a:extLst>
                  <a:ext uri="{0D108BD9-81ED-4DB2-BD59-A6C34878D82A}">
                    <a16:rowId xmlns:a16="http://schemas.microsoft.com/office/drawing/2014/main" val="424380390"/>
                  </a:ext>
                </a:extLst>
              </a:tr>
              <a:tr h="371803">
                <a:tc>
                  <a:txBody>
                    <a:bodyPr/>
                    <a:lstStyle/>
                    <a:p>
                      <a:endParaRPr lang="en-US" sz="1600" dirty="0"/>
                    </a:p>
                  </a:txBody>
                  <a:tcPr/>
                </a:tc>
                <a:tc>
                  <a:txBody>
                    <a:bodyPr/>
                    <a:lstStyle/>
                    <a:p>
                      <a:endParaRPr lang="en-US" sz="1600"/>
                    </a:p>
                  </a:txBody>
                  <a:tcPr/>
                </a:tc>
                <a:extLst>
                  <a:ext uri="{0D108BD9-81ED-4DB2-BD59-A6C34878D82A}">
                    <a16:rowId xmlns:a16="http://schemas.microsoft.com/office/drawing/2014/main" val="2758796175"/>
                  </a:ext>
                </a:extLst>
              </a:tr>
              <a:tr h="371803">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1753712109"/>
                  </a:ext>
                </a:extLst>
              </a:tr>
            </a:tbl>
          </a:graphicData>
        </a:graphic>
      </p:graphicFrame>
      <p:sp>
        <p:nvSpPr>
          <p:cNvPr id="5" name="Slide Number Placeholder 4">
            <a:extLst>
              <a:ext uri="{FF2B5EF4-FFF2-40B4-BE49-F238E27FC236}">
                <a16:creationId xmlns:a16="http://schemas.microsoft.com/office/drawing/2014/main" id="{0E4251B4-80A6-46AB-A53B-52B66912047A}"/>
              </a:ext>
            </a:extLst>
          </p:cNvPr>
          <p:cNvSpPr>
            <a:spLocks noGrp="1"/>
          </p:cNvSpPr>
          <p:nvPr>
            <p:ph type="sldNum" sz="quarter" idx="4"/>
            <p:custDataLst>
              <p:tags r:id="rId4"/>
            </p:custDataLst>
          </p:nvPr>
        </p:nvSpPr>
        <p:spPr/>
        <p:txBody>
          <a:bodyPr/>
          <a:lstStyle/>
          <a:p>
            <a:fld id="{3884788F-3909-4E53-9C01-7D724614CA0D}" type="slidenum">
              <a:rPr lang="en-US" altLang="en-US" smtClean="0"/>
              <a:pPr/>
              <a:t>18</a:t>
            </a:fld>
            <a:endParaRPr lang="en-US" altLang="en-US"/>
          </a:p>
        </p:txBody>
      </p:sp>
    </p:spTree>
    <p:extLst>
      <p:ext uri="{BB962C8B-B14F-4D97-AF65-F5344CB8AC3E}">
        <p14:creationId xmlns:p14="http://schemas.microsoft.com/office/powerpoint/2010/main" val="4109574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1">
            <a:extLst>
              <a:ext uri="{FF2B5EF4-FFF2-40B4-BE49-F238E27FC236}">
                <a16:creationId xmlns:a16="http://schemas.microsoft.com/office/drawing/2014/main" id="{287D43E4-2397-4DFF-9F3C-F434C955A465}"/>
              </a:ext>
            </a:extLst>
          </p:cNvPr>
          <p:cNvSpPr txBox="1">
            <a:spLocks noChangeArrowheads="1"/>
          </p:cNvSpPr>
          <p:nvPr>
            <p:custDataLst>
              <p:tags r:id="rId1"/>
            </p:custDataLst>
          </p:nvPr>
        </p:nvSpPr>
        <p:spPr bwMode="auto">
          <a:xfrm>
            <a:off x="0" y="2162684"/>
            <a:ext cx="1219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CA" sz="2000" b="1">
                <a:solidFill>
                  <a:schemeClr val="bg1"/>
                </a:solidFill>
                <a:latin typeface="Encode Sans" pitchFamily="2" charset="77"/>
                <a:cs typeface="Arial" panose="020B0604020202020204" pitchFamily="34" charset="0"/>
              </a:rPr>
              <a:t>Bilan</a:t>
            </a:r>
          </a:p>
        </p:txBody>
      </p:sp>
    </p:spTree>
    <p:extLst>
      <p:ext uri="{BB962C8B-B14F-4D97-AF65-F5344CB8AC3E}">
        <p14:creationId xmlns:p14="http://schemas.microsoft.com/office/powerpoint/2010/main" val="4022875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custDataLst>
              <p:tags r:id="rId1"/>
            </p:custDataLst>
          </p:nvPr>
        </p:nvSpPr>
        <p:spPr>
          <a:xfrm>
            <a:off x="720000" y="720000"/>
            <a:ext cx="3245721" cy="400110"/>
          </a:xfrm>
          <a:prstGeom prst="rect">
            <a:avLst/>
          </a:prstGeom>
          <a:noFill/>
        </p:spPr>
        <p:txBody>
          <a:bodyPr wrap="square">
            <a:spAutoFit/>
          </a:bodyPr>
          <a:lstStyle/>
          <a:p>
            <a:pPr eaLnBrk="1" fontAlgn="auto" hangingPunct="1">
              <a:spcBef>
                <a:spcPts val="0"/>
              </a:spcBef>
              <a:spcAft>
                <a:spcPts val="0"/>
              </a:spcAft>
              <a:defRPr/>
            </a:pPr>
            <a:r>
              <a:rPr lang="fr-CA" sz="2000" b="1" dirty="0">
                <a:solidFill>
                  <a:srgbClr val="C00000"/>
                </a:solidFill>
                <a:latin typeface="Encode Sans" pitchFamily="2" charset="77"/>
                <a:cs typeface="Arial" panose="020B0604020202020204" pitchFamily="34" charset="0"/>
              </a:rPr>
              <a:t>Bienvenue!</a:t>
            </a:r>
          </a:p>
        </p:txBody>
      </p:sp>
      <p:graphicFrame>
        <p:nvGraphicFramePr>
          <p:cNvPr id="4" name="Table 4">
            <a:extLst>
              <a:ext uri="{FF2B5EF4-FFF2-40B4-BE49-F238E27FC236}">
                <a16:creationId xmlns:a16="http://schemas.microsoft.com/office/drawing/2014/main" id="{643723F4-C0D9-4563-AAB6-C14BB144236A}"/>
              </a:ext>
            </a:extLst>
          </p:cNvPr>
          <p:cNvGraphicFramePr>
            <a:graphicFrameLocks noGrp="1"/>
          </p:cNvGraphicFramePr>
          <p:nvPr>
            <p:custDataLst>
              <p:tags r:id="rId2"/>
            </p:custDataLst>
            <p:extLst>
              <p:ext uri="{D42A27DB-BD31-4B8C-83A1-F6EECF244321}">
                <p14:modId xmlns:p14="http://schemas.microsoft.com/office/powerpoint/2010/main" val="3417712057"/>
              </p:ext>
            </p:extLst>
          </p:nvPr>
        </p:nvGraphicFramePr>
        <p:xfrm>
          <a:off x="720000" y="1440000"/>
          <a:ext cx="10672930" cy="2262597"/>
        </p:xfrm>
        <a:graphic>
          <a:graphicData uri="http://schemas.openxmlformats.org/drawingml/2006/table">
            <a:tbl>
              <a:tblPr firstRow="1" bandRow="1">
                <a:tableStyleId>{2D5ABB26-0587-4C30-8999-92F81FD0307C}</a:tableStyleId>
              </a:tblPr>
              <a:tblGrid>
                <a:gridCol w="5336465">
                  <a:extLst>
                    <a:ext uri="{9D8B030D-6E8A-4147-A177-3AD203B41FA5}">
                      <a16:colId xmlns:a16="http://schemas.microsoft.com/office/drawing/2014/main" val="221172115"/>
                    </a:ext>
                  </a:extLst>
                </a:gridCol>
                <a:gridCol w="5336465">
                  <a:extLst>
                    <a:ext uri="{9D8B030D-6E8A-4147-A177-3AD203B41FA5}">
                      <a16:colId xmlns:a16="http://schemas.microsoft.com/office/drawing/2014/main" val="2133847896"/>
                    </a:ext>
                  </a:extLst>
                </a:gridCol>
              </a:tblGrid>
              <a:tr h="480649">
                <a:tc>
                  <a:txBody>
                    <a:bodyPr/>
                    <a:lstStyle/>
                    <a:p>
                      <a:r>
                        <a:rPr lang="fr-CA" sz="1800" b="1">
                          <a:solidFill>
                            <a:schemeClr val="tx1"/>
                          </a:solidFill>
                          <a:latin typeface="Arial" panose="020B0604020202020204" pitchFamily="34" charset="0"/>
                          <a:cs typeface="Arial" panose="020B0604020202020204" pitchFamily="34" charset="0"/>
                        </a:rPr>
                        <a:t>Personne-ressource</a:t>
                      </a:r>
                    </a:p>
                  </a:txBody>
                  <a:tcPr/>
                </a:tc>
                <a:tc>
                  <a:txBody>
                    <a:bodyPr/>
                    <a:lstStyle/>
                    <a:p>
                      <a:r>
                        <a:rPr lang="fr-CA" sz="1800" b="1">
                          <a:solidFill>
                            <a:schemeClr val="tx1"/>
                          </a:solidFill>
                          <a:latin typeface="Arial" panose="020B0604020202020204" pitchFamily="34" charset="0"/>
                          <a:cs typeface="Arial" panose="020B0604020202020204" pitchFamily="34" charset="0"/>
                        </a:rPr>
                        <a:t>Responsable du programme</a:t>
                      </a:r>
                    </a:p>
                  </a:txBody>
                  <a:tcPr/>
                </a:tc>
                <a:extLst>
                  <a:ext uri="{0D108BD9-81ED-4DB2-BD59-A6C34878D82A}">
                    <a16:rowId xmlns:a16="http://schemas.microsoft.com/office/drawing/2014/main" val="1427100569"/>
                  </a:ext>
                </a:extLst>
              </a:tr>
              <a:tr h="1781948">
                <a:tc>
                  <a:txBody>
                    <a:bodyPr/>
                    <a:lstStyle/>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Nom</a:t>
                      </a:r>
                    </a:p>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Titre</a:t>
                      </a:r>
                    </a:p>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Organisme</a:t>
                      </a:r>
                    </a:p>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Courriel</a:t>
                      </a:r>
                    </a:p>
                  </a:txBody>
                  <a:tcPr/>
                </a:tc>
                <a:tc>
                  <a:txBody>
                    <a:bodyPr/>
                    <a:lstStyle/>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Nom</a:t>
                      </a:r>
                    </a:p>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Titre</a:t>
                      </a:r>
                    </a:p>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Organisme</a:t>
                      </a:r>
                    </a:p>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Courriel</a:t>
                      </a:r>
                    </a:p>
                  </a:txBody>
                  <a:tcPr/>
                </a:tc>
                <a:extLst>
                  <a:ext uri="{0D108BD9-81ED-4DB2-BD59-A6C34878D82A}">
                    <a16:rowId xmlns:a16="http://schemas.microsoft.com/office/drawing/2014/main" val="1223963070"/>
                  </a:ext>
                </a:extLst>
              </a:tr>
            </a:tbl>
          </a:graphicData>
        </a:graphic>
      </p:graphicFrame>
      <p:sp>
        <p:nvSpPr>
          <p:cNvPr id="3" name="Slide Number Placeholder 2">
            <a:extLst>
              <a:ext uri="{FF2B5EF4-FFF2-40B4-BE49-F238E27FC236}">
                <a16:creationId xmlns:a16="http://schemas.microsoft.com/office/drawing/2014/main" id="{F7B27CC9-3055-4C8E-9428-CB9A32A8C3EC}"/>
              </a:ext>
            </a:extLst>
          </p:cNvPr>
          <p:cNvSpPr>
            <a:spLocks noGrp="1"/>
          </p:cNvSpPr>
          <p:nvPr>
            <p:ph type="sldNum" sz="quarter" idx="4"/>
            <p:custDataLst>
              <p:tags r:id="rId3"/>
            </p:custDataLst>
          </p:nvPr>
        </p:nvSpPr>
        <p:spPr/>
        <p:txBody>
          <a:bodyPr/>
          <a:lstStyle/>
          <a:p>
            <a:fld id="{3884788F-3909-4E53-9C01-7D724614CA0D}" type="slidenum">
              <a:rPr lang="en-US" altLang="en-US" smtClean="0"/>
              <a:pPr/>
              <a:t>2</a:t>
            </a:fld>
            <a:endParaRPr lang="en-US" altLang="en-US"/>
          </a:p>
        </p:txBody>
      </p:sp>
    </p:spTree>
    <p:extLst>
      <p:ext uri="{BB962C8B-B14F-4D97-AF65-F5344CB8AC3E}">
        <p14:creationId xmlns:p14="http://schemas.microsoft.com/office/powerpoint/2010/main" val="3546355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custDataLst>
              <p:tags r:id="rId1"/>
            </p:custDataLst>
          </p:nvPr>
        </p:nvSpPr>
        <p:spPr>
          <a:xfrm>
            <a:off x="720000" y="720000"/>
            <a:ext cx="8443913" cy="400110"/>
          </a:xfrm>
          <a:prstGeom prst="rect">
            <a:avLst/>
          </a:prstGeom>
          <a:noFill/>
        </p:spPr>
        <p:txBody>
          <a:bodyPr>
            <a:spAutoFit/>
          </a:bodyPr>
          <a:lstStyle/>
          <a:p>
            <a:pPr eaLnBrk="1" fontAlgn="auto" hangingPunct="1">
              <a:spcBef>
                <a:spcPts val="0"/>
              </a:spcBef>
              <a:spcAft>
                <a:spcPts val="0"/>
              </a:spcAft>
              <a:defRPr/>
            </a:pPr>
            <a:r>
              <a:rPr lang="fr-CA" sz="2000" b="1">
                <a:solidFill>
                  <a:srgbClr val="C00000"/>
                </a:solidFill>
                <a:latin typeface="Encode Sans" pitchFamily="2" charset="77"/>
                <a:cs typeface="Arial" panose="020B0604020202020204" pitchFamily="34" charset="0"/>
              </a:rPr>
              <a:t>Bilan</a:t>
            </a:r>
          </a:p>
        </p:txBody>
      </p:sp>
      <p:sp>
        <p:nvSpPr>
          <p:cNvPr id="3" name="TextBox 2">
            <a:extLst>
              <a:ext uri="{FF2B5EF4-FFF2-40B4-BE49-F238E27FC236}">
                <a16:creationId xmlns:a16="http://schemas.microsoft.com/office/drawing/2014/main" id="{3AD01AF3-D02E-47E5-A063-2C870646E1EF}"/>
              </a:ext>
            </a:extLst>
          </p:cNvPr>
          <p:cNvSpPr txBox="1"/>
          <p:nvPr>
            <p:custDataLst>
              <p:tags r:id="rId2"/>
            </p:custDataLst>
          </p:nvPr>
        </p:nvSpPr>
        <p:spPr>
          <a:xfrm>
            <a:off x="720000" y="1440000"/>
            <a:ext cx="10641783" cy="2446824"/>
          </a:xfrm>
          <a:prstGeom prst="rect">
            <a:avLst/>
          </a:prstGeom>
          <a:noFill/>
        </p:spPr>
        <p:txBody>
          <a:bodyPr wrap="square" rtlCol="0">
            <a:spAutoFit/>
          </a:bodyPr>
          <a:lstStyle/>
          <a:p>
            <a:r>
              <a:rPr lang="fr-CA" sz="1600" b="1" dirty="0">
                <a:latin typeface="Arial" panose="020B0604020202020204" pitchFamily="34" charset="0"/>
                <a:cs typeface="Arial" panose="020B0604020202020204" pitchFamily="34" charset="0"/>
              </a:rPr>
              <a:t>Justification</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En apprendre davantage sur vous-même et sur les autres en discutant :</a:t>
            </a:r>
          </a:p>
          <a:p>
            <a:pPr marL="720000" lvl="1" indent="-270900">
              <a:buSzPct val="70000"/>
              <a:buFont typeface="Courier New" panose="02070309020205020404" pitchFamily="49" charset="0"/>
              <a:buChar char="o"/>
            </a:pPr>
            <a:r>
              <a:rPr lang="fr-CA" sz="1600" dirty="0">
                <a:latin typeface="Arial" panose="020B0604020202020204" pitchFamily="34" charset="0"/>
                <a:cs typeface="Arial" panose="020B0604020202020204" pitchFamily="34" charset="0"/>
              </a:rPr>
              <a:t>des raisons qui vous ont poussé à être mentor ou mentoré; </a:t>
            </a:r>
          </a:p>
          <a:p>
            <a:pPr marL="720000" lvl="1" indent="-270900">
              <a:buSzPct val="70000"/>
              <a:buFont typeface="Courier New" panose="02070309020205020404" pitchFamily="49" charset="0"/>
              <a:buChar char="o"/>
            </a:pPr>
            <a:r>
              <a:rPr lang="fr-CA" sz="1600" dirty="0">
                <a:latin typeface="Arial" panose="020B0604020202020204" pitchFamily="34" charset="0"/>
                <a:cs typeface="Arial" panose="020B0604020202020204" pitchFamily="34" charset="0"/>
              </a:rPr>
              <a:t>de votre philosophie d’entraînement.</a:t>
            </a:r>
          </a:p>
          <a:p>
            <a:pPr>
              <a:spcBef>
                <a:spcPts val="1200"/>
              </a:spcBef>
            </a:pPr>
            <a:r>
              <a:rPr lang="fr-CA" sz="1600" b="1" dirty="0">
                <a:latin typeface="Arial" panose="020B0604020202020204" pitchFamily="34" charset="0"/>
                <a:cs typeface="Arial" panose="020B0604020202020204" pitchFamily="34" charset="0"/>
              </a:rPr>
              <a:t>Objectif</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Discuter des activités à faire en devoir avec les autres participants au programme. </a:t>
            </a:r>
          </a:p>
          <a:p>
            <a:pPr>
              <a:spcBef>
                <a:spcPts val="1200"/>
              </a:spcBef>
            </a:pPr>
            <a:r>
              <a:rPr lang="fr-CA" sz="1600" b="1" dirty="0">
                <a:latin typeface="Arial" panose="020B0604020202020204" pitchFamily="34" charset="0"/>
                <a:cs typeface="Arial" panose="020B0604020202020204" pitchFamily="34" charset="0"/>
              </a:rPr>
              <a:t>Processus</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Faire les activités en petits groupes.</a:t>
            </a:r>
          </a:p>
        </p:txBody>
      </p:sp>
      <p:sp>
        <p:nvSpPr>
          <p:cNvPr id="4" name="Slide Number Placeholder 3">
            <a:extLst>
              <a:ext uri="{FF2B5EF4-FFF2-40B4-BE49-F238E27FC236}">
                <a16:creationId xmlns:a16="http://schemas.microsoft.com/office/drawing/2014/main" id="{99BE876A-5053-4D8B-8708-9B8D139D3D66}"/>
              </a:ext>
            </a:extLst>
          </p:cNvPr>
          <p:cNvSpPr>
            <a:spLocks noGrp="1"/>
          </p:cNvSpPr>
          <p:nvPr>
            <p:ph type="sldNum" sz="quarter" idx="4"/>
            <p:custDataLst>
              <p:tags r:id="rId3"/>
            </p:custDataLst>
          </p:nvPr>
        </p:nvSpPr>
        <p:spPr/>
        <p:txBody>
          <a:bodyPr/>
          <a:lstStyle/>
          <a:p>
            <a:fld id="{3884788F-3909-4E53-9C01-7D724614CA0D}" type="slidenum">
              <a:rPr lang="en-US" altLang="en-US" smtClean="0"/>
              <a:pPr/>
              <a:t>20</a:t>
            </a:fld>
            <a:endParaRPr lang="en-US" altLang="en-US"/>
          </a:p>
        </p:txBody>
      </p:sp>
    </p:spTree>
    <p:extLst>
      <p:ext uri="{BB962C8B-B14F-4D97-AF65-F5344CB8AC3E}">
        <p14:creationId xmlns:p14="http://schemas.microsoft.com/office/powerpoint/2010/main" val="1785181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custDataLst>
              <p:tags r:id="rId1"/>
            </p:custDataLst>
          </p:nvPr>
        </p:nvSpPr>
        <p:spPr>
          <a:xfrm>
            <a:off x="720000" y="720000"/>
            <a:ext cx="10494264" cy="400110"/>
          </a:xfrm>
          <a:prstGeom prst="rect">
            <a:avLst/>
          </a:prstGeom>
          <a:noFill/>
        </p:spPr>
        <p:txBody>
          <a:bodyPr wrap="square">
            <a:spAutoFit/>
          </a:bodyPr>
          <a:lstStyle/>
          <a:p>
            <a:pPr eaLnBrk="1" fontAlgn="auto" hangingPunct="1">
              <a:spcBef>
                <a:spcPts val="0"/>
              </a:spcBef>
              <a:spcAft>
                <a:spcPts val="0"/>
              </a:spcAft>
              <a:defRPr/>
            </a:pPr>
            <a:r>
              <a:rPr lang="fr-CA" sz="2000" b="1">
                <a:solidFill>
                  <a:srgbClr val="C00000"/>
                </a:solidFill>
                <a:latin typeface="Encode Sans" pitchFamily="2" charset="77"/>
                <a:cs typeface="Arial" panose="020B0604020202020204" pitchFamily="34" charset="0"/>
              </a:rPr>
              <a:t>Salle secondaire 1 : Se préparer à son rôle</a:t>
            </a:r>
          </a:p>
        </p:txBody>
      </p:sp>
      <p:sp>
        <p:nvSpPr>
          <p:cNvPr id="3" name="TextBox 2">
            <a:extLst>
              <a:ext uri="{FF2B5EF4-FFF2-40B4-BE49-F238E27FC236}">
                <a16:creationId xmlns:a16="http://schemas.microsoft.com/office/drawing/2014/main" id="{201C0D94-4931-414E-8E43-A5B32869154C}"/>
              </a:ext>
            </a:extLst>
          </p:cNvPr>
          <p:cNvSpPr txBox="1"/>
          <p:nvPr>
            <p:custDataLst>
              <p:tags r:id="rId2"/>
            </p:custDataLst>
          </p:nvPr>
        </p:nvSpPr>
        <p:spPr>
          <a:xfrm>
            <a:off x="720000" y="1440000"/>
            <a:ext cx="10806838" cy="2226250"/>
          </a:xfrm>
          <a:prstGeom prst="rect">
            <a:avLst/>
          </a:prstGeom>
          <a:noFill/>
        </p:spPr>
        <p:txBody>
          <a:bodyPr wrap="square" lIns="91440" tIns="45720" rIns="91440" bIns="45720" anchor="t">
            <a:spAutoFit/>
          </a:bodyPr>
          <a:lstStyle/>
          <a:p>
            <a:pPr eaLnBrk="1" fontAlgn="auto" hangingPunct="1">
              <a:spcBef>
                <a:spcPts val="0"/>
              </a:spcBef>
              <a:spcAft>
                <a:spcPts val="0"/>
              </a:spcAft>
              <a:defRPr/>
            </a:pPr>
            <a:r>
              <a:rPr lang="fr-CA" sz="1600" dirty="0">
                <a:latin typeface="Arial"/>
                <a:cs typeface="Arial"/>
              </a:rPr>
              <a:t>Les participants seront répartis en groupes dans les salles secondaires en fonction de leur rôle (mentoré ou mentor). </a:t>
            </a:r>
          </a:p>
          <a:p>
            <a:pPr eaLnBrk="1" fontAlgn="auto" hangingPunct="1">
              <a:spcBef>
                <a:spcPts val="1200"/>
              </a:spcBef>
              <a:spcAft>
                <a:spcPts val="0"/>
              </a:spcAft>
              <a:defRPr/>
            </a:pPr>
            <a:r>
              <a:rPr lang="fr-CA" sz="1600" dirty="0">
                <a:latin typeface="Arial"/>
                <a:cs typeface="Arial"/>
              </a:rPr>
              <a:t>Les mentorés discuteront des activités suivantes du </a:t>
            </a:r>
            <a:r>
              <a:rPr lang="fr-CA" sz="1600" b="1" dirty="0">
                <a:latin typeface="Arial"/>
                <a:cs typeface="Arial"/>
              </a:rPr>
              <a:t>Cahier de travail du mentoré</a:t>
            </a:r>
            <a:r>
              <a:rPr lang="fr-CA" sz="1600" dirty="0">
                <a:latin typeface="Arial"/>
                <a:cs typeface="Arial"/>
              </a:rPr>
              <a:t> :</a:t>
            </a:r>
          </a:p>
          <a:p>
            <a:pPr marL="285750" indent="-285750" eaLnBrk="1" fontAlgn="auto" hangingPunct="1">
              <a:spcBef>
                <a:spcPts val="200"/>
              </a:spcBef>
              <a:spcAft>
                <a:spcPts val="0"/>
              </a:spcAft>
              <a:buFont typeface="Arial" panose="020B0604020202020204" pitchFamily="34" charset="0"/>
              <a:buChar char="•"/>
              <a:defRPr/>
            </a:pPr>
            <a:r>
              <a:rPr lang="fr-CA" sz="1600" dirty="0">
                <a:latin typeface="Arial"/>
                <a:cs typeface="Arial"/>
              </a:rPr>
              <a:t>Activité : La décision d’être mentoré (section 1.2); </a:t>
            </a:r>
          </a:p>
          <a:p>
            <a:pPr marL="285750" indent="-285750" eaLnBrk="1" fontAlgn="auto" hangingPunct="1">
              <a:spcBef>
                <a:spcPts val="200"/>
              </a:spcBef>
              <a:spcAft>
                <a:spcPts val="0"/>
              </a:spcAft>
              <a:buFont typeface="Arial" panose="020B0604020202020204" pitchFamily="34" charset="0"/>
              <a:buChar char="•"/>
              <a:defRPr/>
            </a:pPr>
            <a:r>
              <a:rPr lang="fr-CA" sz="1600" dirty="0">
                <a:latin typeface="Arial"/>
                <a:cs typeface="Arial"/>
              </a:rPr>
              <a:t>Activité : Échelle de motivation du mentoré (section 1.3).</a:t>
            </a:r>
          </a:p>
          <a:p>
            <a:pPr eaLnBrk="1" fontAlgn="auto" hangingPunct="1">
              <a:spcBef>
                <a:spcPts val="1200"/>
              </a:spcBef>
              <a:spcAft>
                <a:spcPts val="0"/>
              </a:spcAft>
              <a:defRPr/>
            </a:pPr>
            <a:r>
              <a:rPr lang="fr-CA" sz="1600" dirty="0">
                <a:latin typeface="Arial" panose="020B0604020202020204" pitchFamily="34" charset="0"/>
                <a:cs typeface="Arial" panose="020B0604020202020204" pitchFamily="34" charset="0"/>
              </a:rPr>
              <a:t>Les mentors aborderont les activités suivantes du </a:t>
            </a:r>
            <a:r>
              <a:rPr lang="fr-CA" sz="1600" b="1" dirty="0">
                <a:latin typeface="Arial" panose="020B0604020202020204" pitchFamily="34" charset="0"/>
                <a:cs typeface="Arial" panose="020B0604020202020204" pitchFamily="34" charset="0"/>
              </a:rPr>
              <a:t>Cahier de travail du mentor</a:t>
            </a:r>
            <a:r>
              <a:rPr lang="fr-CA" sz="1600" dirty="0">
                <a:latin typeface="Arial" panose="020B0604020202020204" pitchFamily="34" charset="0"/>
                <a:cs typeface="Arial" panose="020B0604020202020204" pitchFamily="34" charset="0"/>
              </a:rPr>
              <a:t> :</a:t>
            </a:r>
          </a:p>
          <a:p>
            <a:pPr marL="285750" indent="-285750" eaLnBrk="1" fontAlgn="auto" hangingPunct="1">
              <a:spcBef>
                <a:spcPts val="200"/>
              </a:spcBef>
              <a:spcAft>
                <a:spcPts val="0"/>
              </a:spcAft>
              <a:buFont typeface="Arial" panose="020B0604020202020204" pitchFamily="34" charset="0"/>
              <a:buChar char="•"/>
              <a:defRPr/>
            </a:pPr>
            <a:r>
              <a:rPr lang="fr-CA" sz="1600" dirty="0">
                <a:latin typeface="Arial"/>
                <a:cs typeface="Arial"/>
              </a:rPr>
              <a:t>La décision d’être mentor (page 20);</a:t>
            </a:r>
          </a:p>
          <a:p>
            <a:pPr marL="285750" indent="-285750" eaLnBrk="1" fontAlgn="auto" hangingPunct="1">
              <a:spcBef>
                <a:spcPts val="200"/>
              </a:spcBef>
              <a:spcAft>
                <a:spcPts val="0"/>
              </a:spcAft>
              <a:buFont typeface="Arial" panose="020B0604020202020204" pitchFamily="34" charset="0"/>
              <a:buChar char="•"/>
              <a:defRPr/>
            </a:pPr>
            <a:r>
              <a:rPr lang="fr-CA" sz="1600" dirty="0">
                <a:latin typeface="Arial"/>
                <a:cs typeface="Arial"/>
              </a:rPr>
              <a:t>Échelle de motivation du mentor (page 21).</a:t>
            </a:r>
          </a:p>
        </p:txBody>
      </p:sp>
      <p:sp>
        <p:nvSpPr>
          <p:cNvPr id="4" name="Slide Number Placeholder 3">
            <a:extLst>
              <a:ext uri="{FF2B5EF4-FFF2-40B4-BE49-F238E27FC236}">
                <a16:creationId xmlns:a16="http://schemas.microsoft.com/office/drawing/2014/main" id="{E4789D7F-D335-4D3A-96B3-64FDAD48138E}"/>
              </a:ext>
            </a:extLst>
          </p:cNvPr>
          <p:cNvSpPr>
            <a:spLocks noGrp="1"/>
          </p:cNvSpPr>
          <p:nvPr>
            <p:ph type="sldNum" sz="quarter" idx="4"/>
            <p:custDataLst>
              <p:tags r:id="rId3"/>
            </p:custDataLst>
          </p:nvPr>
        </p:nvSpPr>
        <p:spPr/>
        <p:txBody>
          <a:bodyPr/>
          <a:lstStyle/>
          <a:p>
            <a:fld id="{3884788F-3909-4E53-9C01-7D724614CA0D}" type="slidenum">
              <a:rPr lang="en-US" altLang="en-US" smtClean="0"/>
              <a:pPr/>
              <a:t>21</a:t>
            </a:fld>
            <a:endParaRPr lang="en-US" altLang="en-US"/>
          </a:p>
        </p:txBody>
      </p:sp>
    </p:spTree>
    <p:extLst>
      <p:ext uri="{BB962C8B-B14F-4D97-AF65-F5344CB8AC3E}">
        <p14:creationId xmlns:p14="http://schemas.microsoft.com/office/powerpoint/2010/main" val="959478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custDataLst>
              <p:tags r:id="rId1"/>
            </p:custDataLst>
          </p:nvPr>
        </p:nvSpPr>
        <p:spPr>
          <a:xfrm>
            <a:off x="720000" y="720000"/>
            <a:ext cx="8443913" cy="400110"/>
          </a:xfrm>
          <a:prstGeom prst="rect">
            <a:avLst/>
          </a:prstGeom>
          <a:noFill/>
        </p:spPr>
        <p:txBody>
          <a:bodyPr>
            <a:spAutoFit/>
          </a:bodyPr>
          <a:lstStyle/>
          <a:p>
            <a:pPr eaLnBrk="1" fontAlgn="auto" hangingPunct="1">
              <a:spcBef>
                <a:spcPts val="0"/>
              </a:spcBef>
              <a:spcAft>
                <a:spcPts val="0"/>
              </a:spcAft>
              <a:defRPr/>
            </a:pPr>
            <a:r>
              <a:rPr lang="fr-CA" sz="2000" b="1" dirty="0">
                <a:solidFill>
                  <a:srgbClr val="C00000"/>
                </a:solidFill>
                <a:latin typeface="Encode Sans" pitchFamily="2" charset="77"/>
                <a:cs typeface="Arial" panose="020B0604020202020204" pitchFamily="34" charset="0"/>
              </a:rPr>
              <a:t>Salle secondaire 2 : Auto-évaluation</a:t>
            </a:r>
          </a:p>
        </p:txBody>
      </p:sp>
      <p:sp>
        <p:nvSpPr>
          <p:cNvPr id="5" name="TextBox 4">
            <a:extLst>
              <a:ext uri="{FF2B5EF4-FFF2-40B4-BE49-F238E27FC236}">
                <a16:creationId xmlns:a16="http://schemas.microsoft.com/office/drawing/2014/main" id="{0DDDC0D5-B27D-4DA6-93BB-940731DD0E63}"/>
              </a:ext>
            </a:extLst>
          </p:cNvPr>
          <p:cNvSpPr txBox="1"/>
          <p:nvPr>
            <p:custDataLst>
              <p:tags r:id="rId2"/>
            </p:custDataLst>
          </p:nvPr>
        </p:nvSpPr>
        <p:spPr>
          <a:xfrm>
            <a:off x="720001" y="1440000"/>
            <a:ext cx="10277514" cy="2472472"/>
          </a:xfrm>
          <a:prstGeom prst="rect">
            <a:avLst/>
          </a:prstGeom>
          <a:noFill/>
        </p:spPr>
        <p:txBody>
          <a:bodyPr wrap="square" lIns="91440" tIns="45720" rIns="91440" bIns="45720" anchor="t">
            <a:spAutoFit/>
          </a:bodyPr>
          <a:lstStyle/>
          <a:p>
            <a:pPr eaLnBrk="1" fontAlgn="auto" hangingPunct="1">
              <a:spcBef>
                <a:spcPts val="0"/>
              </a:spcBef>
              <a:spcAft>
                <a:spcPts val="0"/>
              </a:spcAft>
              <a:defRPr/>
            </a:pPr>
            <a:r>
              <a:rPr lang="fr-CA" sz="1600" dirty="0">
                <a:latin typeface="Arial"/>
                <a:cs typeface="Arial"/>
              </a:rPr>
              <a:t>Dans les salles secondaires, les participants seront répartis en nouveaux groupes composés à la fois de mentorés et de mentors. </a:t>
            </a:r>
          </a:p>
          <a:p>
            <a:pPr eaLnBrk="1" fontAlgn="auto" hangingPunct="1">
              <a:spcBef>
                <a:spcPts val="1200"/>
              </a:spcBef>
              <a:spcAft>
                <a:spcPts val="0"/>
              </a:spcAft>
              <a:defRPr/>
            </a:pPr>
            <a:r>
              <a:rPr lang="fr-CA" sz="1600" dirty="0">
                <a:latin typeface="Arial"/>
                <a:cs typeface="Arial"/>
              </a:rPr>
              <a:t>Les mentorés discuteront des activités suivantes du </a:t>
            </a:r>
            <a:r>
              <a:rPr lang="fr-CA" sz="1600" b="1" dirty="0">
                <a:latin typeface="Arial"/>
                <a:cs typeface="Arial"/>
              </a:rPr>
              <a:t>Cahier de travail du mentoré </a:t>
            </a:r>
            <a:r>
              <a:rPr lang="fr-CA" sz="1600" dirty="0">
                <a:latin typeface="Arial"/>
                <a:cs typeface="Arial"/>
              </a:rPr>
              <a:t>:</a:t>
            </a:r>
          </a:p>
          <a:p>
            <a:pPr marL="285750" indent="-285750" eaLnBrk="1" fontAlgn="auto" hangingPunct="1">
              <a:spcBef>
                <a:spcPts val="200"/>
              </a:spcBef>
              <a:spcAft>
                <a:spcPts val="0"/>
              </a:spcAft>
              <a:buFont typeface="Arial" panose="020B0604020202020204" pitchFamily="34" charset="0"/>
              <a:buChar char="•"/>
              <a:defRPr/>
            </a:pPr>
            <a:r>
              <a:rPr lang="fr-CA" sz="1600" dirty="0">
                <a:latin typeface="Arial"/>
                <a:cs typeface="Arial"/>
              </a:rPr>
              <a:t>Outil d’auto-évaluation (section 1.4);</a:t>
            </a:r>
          </a:p>
          <a:p>
            <a:pPr marL="285750" indent="-285750" eaLnBrk="1" fontAlgn="auto" hangingPunct="1">
              <a:spcBef>
                <a:spcPts val="200"/>
              </a:spcBef>
              <a:spcAft>
                <a:spcPts val="0"/>
              </a:spcAft>
              <a:buFont typeface="Arial" panose="020B0604020202020204" pitchFamily="34" charset="0"/>
              <a:buChar char="•"/>
              <a:defRPr/>
            </a:pPr>
            <a:r>
              <a:rPr lang="fr-CA" sz="1600" dirty="0">
                <a:latin typeface="Arial"/>
                <a:cs typeface="Arial"/>
              </a:rPr>
              <a:t>Ma philosophie d’entraînement (section 1.5).</a:t>
            </a:r>
          </a:p>
          <a:p>
            <a:pPr eaLnBrk="1" fontAlgn="auto" hangingPunct="1">
              <a:spcBef>
                <a:spcPts val="1200"/>
              </a:spcBef>
              <a:spcAft>
                <a:spcPts val="0"/>
              </a:spcAft>
              <a:defRPr/>
            </a:pPr>
            <a:r>
              <a:rPr lang="fr-CA" sz="1600" dirty="0">
                <a:latin typeface="Arial" panose="020B0604020202020204" pitchFamily="34" charset="0"/>
                <a:cs typeface="Arial" panose="020B0604020202020204" pitchFamily="34" charset="0"/>
              </a:rPr>
              <a:t>Les mentors aborderont les activités suivantes du </a:t>
            </a:r>
            <a:r>
              <a:rPr lang="fr-CA" sz="1600" b="1" dirty="0">
                <a:latin typeface="Arial" panose="020B0604020202020204" pitchFamily="34" charset="0"/>
                <a:cs typeface="Arial" panose="020B0604020202020204" pitchFamily="34" charset="0"/>
              </a:rPr>
              <a:t>Cahier de travail du mentor </a:t>
            </a:r>
            <a:r>
              <a:rPr lang="fr-CA" sz="1600" dirty="0">
                <a:latin typeface="Arial" panose="020B0604020202020204" pitchFamily="34" charset="0"/>
                <a:cs typeface="Arial" panose="020B0604020202020204" pitchFamily="34" charset="0"/>
              </a:rPr>
              <a:t>:</a:t>
            </a:r>
          </a:p>
          <a:p>
            <a:pPr marL="285750" indent="-285750" eaLnBrk="1" fontAlgn="auto" hangingPunct="1">
              <a:spcBef>
                <a:spcPts val="200"/>
              </a:spcBef>
              <a:spcAft>
                <a:spcPts val="0"/>
              </a:spcAft>
              <a:buFont typeface="Arial" panose="020B0604020202020204" pitchFamily="34" charset="0"/>
              <a:buChar char="•"/>
              <a:defRPr/>
            </a:pPr>
            <a:r>
              <a:rPr lang="fr-CA" sz="1600" dirty="0">
                <a:latin typeface="Arial"/>
                <a:cs typeface="Arial"/>
              </a:rPr>
              <a:t>Auto-évaluation et sensibilisation (page 23); </a:t>
            </a:r>
          </a:p>
          <a:p>
            <a:pPr marL="285750" indent="-285750" eaLnBrk="1" fontAlgn="auto" hangingPunct="1">
              <a:spcBef>
                <a:spcPts val="200"/>
              </a:spcBef>
              <a:spcAft>
                <a:spcPts val="0"/>
              </a:spcAft>
              <a:buFont typeface="Arial" panose="020B0604020202020204" pitchFamily="34" charset="0"/>
              <a:buChar char="•"/>
              <a:defRPr/>
            </a:pPr>
            <a:r>
              <a:rPr lang="fr-CA" sz="1600" dirty="0">
                <a:latin typeface="Arial"/>
                <a:cs typeface="Arial"/>
              </a:rPr>
              <a:t>Ma philosophie d’entraînement (page 24).</a:t>
            </a:r>
          </a:p>
        </p:txBody>
      </p:sp>
      <p:sp>
        <p:nvSpPr>
          <p:cNvPr id="3" name="Slide Number Placeholder 2">
            <a:extLst>
              <a:ext uri="{FF2B5EF4-FFF2-40B4-BE49-F238E27FC236}">
                <a16:creationId xmlns:a16="http://schemas.microsoft.com/office/drawing/2014/main" id="{CC3F5DCE-E915-480B-8CD0-20BCC30A5400}"/>
              </a:ext>
            </a:extLst>
          </p:cNvPr>
          <p:cNvSpPr>
            <a:spLocks noGrp="1"/>
          </p:cNvSpPr>
          <p:nvPr>
            <p:ph type="sldNum" sz="quarter" idx="4"/>
            <p:custDataLst>
              <p:tags r:id="rId3"/>
            </p:custDataLst>
          </p:nvPr>
        </p:nvSpPr>
        <p:spPr/>
        <p:txBody>
          <a:bodyPr/>
          <a:lstStyle/>
          <a:p>
            <a:fld id="{3884788F-3909-4E53-9C01-7D724614CA0D}" type="slidenum">
              <a:rPr lang="en-US" altLang="en-US" smtClean="0"/>
              <a:pPr/>
              <a:t>22</a:t>
            </a:fld>
            <a:endParaRPr lang="en-US" altLang="en-US"/>
          </a:p>
        </p:txBody>
      </p:sp>
    </p:spTree>
    <p:extLst>
      <p:ext uri="{BB962C8B-B14F-4D97-AF65-F5344CB8AC3E}">
        <p14:creationId xmlns:p14="http://schemas.microsoft.com/office/powerpoint/2010/main" val="1191604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1">
            <a:extLst>
              <a:ext uri="{FF2B5EF4-FFF2-40B4-BE49-F238E27FC236}">
                <a16:creationId xmlns:a16="http://schemas.microsoft.com/office/drawing/2014/main" id="{287D43E4-2397-4DFF-9F3C-F434C955A465}"/>
              </a:ext>
            </a:extLst>
          </p:cNvPr>
          <p:cNvSpPr txBox="1">
            <a:spLocks noChangeArrowheads="1"/>
          </p:cNvSpPr>
          <p:nvPr>
            <p:custDataLst>
              <p:tags r:id="rId1"/>
            </p:custDataLst>
          </p:nvPr>
        </p:nvSpPr>
        <p:spPr bwMode="auto">
          <a:xfrm>
            <a:off x="0" y="2162684"/>
            <a:ext cx="1219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CA" sz="2000" b="1" dirty="0">
                <a:solidFill>
                  <a:schemeClr val="bg1"/>
                </a:solidFill>
                <a:latin typeface="Encode Sans" pitchFamily="2" charset="77"/>
                <a:cs typeface="Arial" panose="020B0604020202020204" pitchFamily="34" charset="0"/>
              </a:rPr>
              <a:t>Prochaines étapes</a:t>
            </a:r>
          </a:p>
        </p:txBody>
      </p:sp>
    </p:spTree>
    <p:extLst>
      <p:ext uri="{BB962C8B-B14F-4D97-AF65-F5344CB8AC3E}">
        <p14:creationId xmlns:p14="http://schemas.microsoft.com/office/powerpoint/2010/main" val="3676687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custDataLst>
              <p:tags r:id="rId1"/>
            </p:custDataLst>
          </p:nvPr>
        </p:nvSpPr>
        <p:spPr>
          <a:xfrm>
            <a:off x="720000" y="720000"/>
            <a:ext cx="10178716" cy="400110"/>
          </a:xfrm>
          <a:prstGeom prst="rect">
            <a:avLst/>
          </a:prstGeom>
          <a:noFill/>
        </p:spPr>
        <p:txBody>
          <a:bodyPr wrap="square">
            <a:spAutoFit/>
          </a:bodyPr>
          <a:lstStyle/>
          <a:p>
            <a:pPr eaLnBrk="1" fontAlgn="auto" hangingPunct="1">
              <a:spcBef>
                <a:spcPts val="0"/>
              </a:spcBef>
              <a:spcAft>
                <a:spcPts val="0"/>
              </a:spcAft>
              <a:defRPr/>
            </a:pPr>
            <a:r>
              <a:rPr lang="fr-CA" sz="2000" b="1" dirty="0">
                <a:solidFill>
                  <a:srgbClr val="C00000"/>
                </a:solidFill>
                <a:latin typeface="Encode Sans" pitchFamily="2" charset="77"/>
                <a:cs typeface="Arial" panose="020B0604020202020204" pitchFamily="34" charset="0"/>
              </a:rPr>
              <a:t>Avant l’atelier 2 : Préparer le terrain</a:t>
            </a:r>
          </a:p>
        </p:txBody>
      </p:sp>
      <p:sp>
        <p:nvSpPr>
          <p:cNvPr id="3" name="TextBox 2">
            <a:extLst>
              <a:ext uri="{FF2B5EF4-FFF2-40B4-BE49-F238E27FC236}">
                <a16:creationId xmlns:a16="http://schemas.microsoft.com/office/drawing/2014/main" id="{201C0D94-4931-414E-8E43-A5B32869154C}"/>
              </a:ext>
            </a:extLst>
          </p:cNvPr>
          <p:cNvSpPr txBox="1"/>
          <p:nvPr>
            <p:custDataLst>
              <p:tags r:id="rId2"/>
            </p:custDataLst>
          </p:nvPr>
        </p:nvSpPr>
        <p:spPr>
          <a:xfrm>
            <a:off x="720000" y="1440000"/>
            <a:ext cx="10988944" cy="3170099"/>
          </a:xfrm>
          <a:prstGeom prst="rect">
            <a:avLst/>
          </a:prstGeom>
          <a:noFill/>
        </p:spPr>
        <p:txBody>
          <a:bodyPr wrap="square" lIns="91440" tIns="45720" rIns="91440" bIns="45720" anchor="t">
            <a:spAutoFit/>
          </a:bodyPr>
          <a:lstStyle/>
          <a:p>
            <a:pPr marL="284400" marR="0" lvl="0" indent="-284400">
              <a:spcBef>
                <a:spcPts val="0"/>
              </a:spcBef>
              <a:spcAft>
                <a:spcPts val="0"/>
              </a:spcAft>
              <a:buFont typeface="Arial" panose="020B0604020202020204" pitchFamily="34" charset="0"/>
              <a:buChar char="•"/>
            </a:pPr>
            <a:r>
              <a:rPr lang="fr-CA" sz="1600" dirty="0">
                <a:latin typeface="Arial"/>
                <a:ea typeface="Calibri" panose="020F0502020204030204" pitchFamily="34" charset="0"/>
                <a:cs typeface="Arial"/>
              </a:rPr>
              <a:t>Communiquer avec votre entraîneur mentor et réfléchir à l’atelier et aux activités.</a:t>
            </a:r>
          </a:p>
          <a:p>
            <a:pPr marL="284400" marR="0" lvl="0" indent="-284400">
              <a:spcBef>
                <a:spcPts val="1200"/>
              </a:spcBef>
              <a:spcAft>
                <a:spcPts val="0"/>
              </a:spcAft>
              <a:buFont typeface="Arial" panose="020B0604020202020204" pitchFamily="34" charset="0"/>
              <a:buChar char="•"/>
            </a:pPr>
            <a:r>
              <a:rPr lang="fr-CA" sz="1600" dirty="0">
                <a:latin typeface="Arial"/>
                <a:ea typeface="Calibri" panose="020F0502020204030204" pitchFamily="34" charset="0"/>
                <a:cs typeface="Arial"/>
              </a:rPr>
              <a:t>Lire les pages 25 à 40 du </a:t>
            </a:r>
            <a:r>
              <a:rPr lang="fr-CA" sz="1600" b="1" dirty="0">
                <a:latin typeface="Arial"/>
                <a:ea typeface="Calibri" panose="020F0502020204030204" pitchFamily="34" charset="0"/>
                <a:cs typeface="Arial"/>
              </a:rPr>
              <a:t>Guide pour mentoré.</a:t>
            </a:r>
          </a:p>
          <a:p>
            <a:pPr marL="284400" marR="0" lvl="0" indent="-284400">
              <a:spcBef>
                <a:spcPts val="1200"/>
              </a:spcBef>
              <a:spcAft>
                <a:spcPts val="0"/>
              </a:spcAft>
              <a:buFont typeface="Arial" panose="020B0604020202020204" pitchFamily="34" charset="0"/>
              <a:buChar char="•"/>
            </a:pPr>
            <a:r>
              <a:rPr lang="fr-CA" sz="1600" dirty="0">
                <a:latin typeface="Arial"/>
                <a:ea typeface="Calibri" panose="020F0502020204030204" pitchFamily="34" charset="0"/>
                <a:cs typeface="Arial"/>
              </a:rPr>
              <a:t>Faire individuellement les activités suivantes dans le </a:t>
            </a:r>
            <a:r>
              <a:rPr lang="fr-CA" sz="1600" b="1" dirty="0">
                <a:latin typeface="Arial"/>
                <a:ea typeface="Calibri" panose="020F0502020204030204" pitchFamily="34" charset="0"/>
                <a:cs typeface="Arial"/>
              </a:rPr>
              <a:t>Cahier de travail du mentoré</a:t>
            </a:r>
            <a:r>
              <a:rPr lang="fr-CA" sz="1600" dirty="0">
                <a:latin typeface="Arial"/>
                <a:ea typeface="Calibri" panose="020F0502020204030204" pitchFamily="34" charset="0"/>
                <a:cs typeface="Arial"/>
              </a:rPr>
              <a:t> :</a:t>
            </a:r>
          </a:p>
          <a:p>
            <a:pPr marL="720000" lvl="1" indent="-270000">
              <a:spcBef>
                <a:spcPts val="200"/>
              </a:spcBef>
              <a:spcAft>
                <a:spcPts val="0"/>
              </a:spcAft>
              <a:buSzPct val="70000"/>
              <a:buFont typeface="Courier New" panose="02070309020205020404" pitchFamily="49" charset="0"/>
              <a:buChar char="o"/>
            </a:pPr>
            <a:r>
              <a:rPr lang="fr-CA" sz="1600" dirty="0">
                <a:latin typeface="Arial"/>
                <a:ea typeface="Calibri" panose="020F0502020204030204" pitchFamily="34" charset="0"/>
                <a:cs typeface="Arial"/>
              </a:rPr>
              <a:t>L’entraîneur que je veux être (section 2.2).</a:t>
            </a:r>
          </a:p>
          <a:p>
            <a:pPr marL="284400" marR="0" lvl="0" indent="-284400">
              <a:spcBef>
                <a:spcPts val="1200"/>
              </a:spcBef>
              <a:spcAft>
                <a:spcPts val="0"/>
              </a:spcAft>
              <a:buFont typeface="Arial" panose="020B0604020202020204" pitchFamily="34" charset="0"/>
              <a:buChar char="•"/>
            </a:pPr>
            <a:r>
              <a:rPr lang="fr-CA" sz="1600" dirty="0">
                <a:latin typeface="Arial"/>
                <a:ea typeface="Calibri" panose="020F0502020204030204" pitchFamily="34" charset="0"/>
                <a:cs typeface="Arial"/>
              </a:rPr>
              <a:t>Avec votre mentor, faire les activités suivantes dans le </a:t>
            </a:r>
            <a:r>
              <a:rPr lang="fr-CA" sz="1600" b="1" dirty="0">
                <a:latin typeface="Arial"/>
                <a:ea typeface="Calibri" panose="020F0502020204030204" pitchFamily="34" charset="0"/>
                <a:cs typeface="Arial"/>
              </a:rPr>
              <a:t>Cahier de travail du mentoré</a:t>
            </a:r>
            <a:r>
              <a:rPr lang="fr-CA" sz="1600" dirty="0">
                <a:latin typeface="Arial"/>
                <a:ea typeface="Calibri" panose="020F0502020204030204" pitchFamily="34" charset="0"/>
                <a:cs typeface="Arial"/>
              </a:rPr>
              <a:t> :</a:t>
            </a:r>
          </a:p>
          <a:p>
            <a:pPr marL="720000" lvl="1" indent="-270000">
              <a:spcBef>
                <a:spcPts val="200"/>
              </a:spcBef>
              <a:spcAft>
                <a:spcPts val="0"/>
              </a:spcAft>
              <a:buSzPct val="70000"/>
              <a:buFont typeface="Courier New" panose="02070309020205020404" pitchFamily="49" charset="0"/>
              <a:buChar char="o"/>
            </a:pPr>
            <a:r>
              <a:rPr lang="fr-CA" sz="1600" dirty="0">
                <a:latin typeface="Arial"/>
                <a:ea typeface="Calibri" panose="020F0502020204030204" pitchFamily="34" charset="0"/>
                <a:cs typeface="Arial"/>
              </a:rPr>
              <a:t>Questions à poser après avoir été jumelé à un mentor (section 2.3);</a:t>
            </a:r>
          </a:p>
          <a:p>
            <a:pPr marL="720000" lvl="1" indent="-270000">
              <a:spcBef>
                <a:spcPts val="200"/>
              </a:spcBef>
              <a:spcAft>
                <a:spcPts val="0"/>
              </a:spcAft>
              <a:buSzPct val="70000"/>
              <a:buFont typeface="Courier New" panose="02070309020205020404" pitchFamily="49" charset="0"/>
              <a:buChar char="o"/>
            </a:pPr>
            <a:r>
              <a:rPr lang="fr-CA" sz="1600" dirty="0">
                <a:latin typeface="Arial"/>
                <a:ea typeface="Calibri" panose="020F0502020204030204" pitchFamily="34" charset="0"/>
                <a:cs typeface="Arial"/>
              </a:rPr>
              <a:t>Test de mentorat (section 2.4);</a:t>
            </a:r>
          </a:p>
          <a:p>
            <a:pPr marL="720000" lvl="1" indent="-270000">
              <a:spcBef>
                <a:spcPts val="200"/>
              </a:spcBef>
              <a:spcAft>
                <a:spcPts val="0"/>
              </a:spcAft>
              <a:buSzPct val="70000"/>
              <a:buFont typeface="Courier New" panose="02070309020205020404" pitchFamily="49" charset="0"/>
              <a:buChar char="o"/>
            </a:pPr>
            <a:r>
              <a:rPr lang="fr-CA" sz="1600" dirty="0">
                <a:latin typeface="Arial"/>
                <a:ea typeface="Calibri" panose="020F0502020204030204" pitchFamily="34" charset="0"/>
                <a:cs typeface="Arial"/>
              </a:rPr>
              <a:t>Définir une vision (section 2.5);</a:t>
            </a:r>
          </a:p>
          <a:p>
            <a:pPr marL="720000" lvl="1" indent="-270000">
              <a:spcBef>
                <a:spcPts val="200"/>
              </a:spcBef>
              <a:spcAft>
                <a:spcPts val="0"/>
              </a:spcAft>
              <a:buSzPct val="70000"/>
              <a:buFont typeface="Courier New" panose="02070309020205020404" pitchFamily="49" charset="0"/>
              <a:buChar char="o"/>
            </a:pPr>
            <a:r>
              <a:rPr lang="fr-FR" sz="1600" dirty="0">
                <a:latin typeface="Arial"/>
                <a:ea typeface="Calibri" panose="020F0502020204030204" pitchFamily="34" charset="0"/>
                <a:cs typeface="Arial"/>
              </a:rPr>
              <a:t>Exercices de définition des objectifs </a:t>
            </a:r>
            <a:r>
              <a:rPr lang="fr-CA" sz="1600" dirty="0">
                <a:latin typeface="Arial"/>
                <a:ea typeface="Calibri" panose="020F0502020204030204" pitchFamily="34" charset="0"/>
                <a:cs typeface="Arial"/>
              </a:rPr>
              <a:t>(section 2.6);</a:t>
            </a:r>
          </a:p>
          <a:p>
            <a:pPr marL="720000" lvl="1" indent="-270000">
              <a:spcBef>
                <a:spcPts val="200"/>
              </a:spcBef>
              <a:spcAft>
                <a:spcPts val="0"/>
              </a:spcAft>
              <a:buSzPct val="70000"/>
              <a:buFont typeface="Courier New" panose="02070309020205020404" pitchFamily="49" charset="0"/>
              <a:buChar char="o"/>
            </a:pPr>
            <a:r>
              <a:rPr lang="fr-CA" sz="1600" dirty="0">
                <a:latin typeface="Arial"/>
                <a:ea typeface="Calibri" panose="020F0502020204030204" pitchFamily="34" charset="0"/>
                <a:cs typeface="Arial"/>
              </a:rPr>
              <a:t>Élaborer un plan de mentorat (section 2.7).</a:t>
            </a:r>
          </a:p>
        </p:txBody>
      </p:sp>
      <p:sp>
        <p:nvSpPr>
          <p:cNvPr id="4" name="Slide Number Placeholder 3">
            <a:extLst>
              <a:ext uri="{FF2B5EF4-FFF2-40B4-BE49-F238E27FC236}">
                <a16:creationId xmlns:a16="http://schemas.microsoft.com/office/drawing/2014/main" id="{397400A0-9F4E-4A26-9B22-DA5409B8F582}"/>
              </a:ext>
            </a:extLst>
          </p:cNvPr>
          <p:cNvSpPr>
            <a:spLocks noGrp="1"/>
          </p:cNvSpPr>
          <p:nvPr>
            <p:ph type="sldNum" sz="quarter" idx="4"/>
            <p:custDataLst>
              <p:tags r:id="rId3"/>
            </p:custDataLst>
          </p:nvPr>
        </p:nvSpPr>
        <p:spPr/>
        <p:txBody>
          <a:bodyPr/>
          <a:lstStyle/>
          <a:p>
            <a:fld id="{3884788F-3909-4E53-9C01-7D724614CA0D}" type="slidenum">
              <a:rPr lang="en-US" altLang="en-US" smtClean="0"/>
              <a:pPr/>
              <a:t>24</a:t>
            </a:fld>
            <a:endParaRPr lang="en-US" altLang="en-US"/>
          </a:p>
        </p:txBody>
      </p:sp>
    </p:spTree>
    <p:extLst>
      <p:ext uri="{BB962C8B-B14F-4D97-AF65-F5344CB8AC3E}">
        <p14:creationId xmlns:p14="http://schemas.microsoft.com/office/powerpoint/2010/main" val="1242016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custDataLst>
              <p:tags r:id="rId1"/>
            </p:custDataLst>
          </p:nvPr>
        </p:nvSpPr>
        <p:spPr>
          <a:xfrm>
            <a:off x="720000" y="720000"/>
            <a:ext cx="6106245" cy="400110"/>
          </a:xfrm>
          <a:prstGeom prst="rect">
            <a:avLst/>
          </a:prstGeom>
          <a:noFill/>
        </p:spPr>
        <p:txBody>
          <a:bodyPr wrap="square">
            <a:spAutoFit/>
          </a:bodyPr>
          <a:lstStyle/>
          <a:p>
            <a:pPr eaLnBrk="1" fontAlgn="auto" hangingPunct="1">
              <a:spcBef>
                <a:spcPts val="0"/>
              </a:spcBef>
              <a:spcAft>
                <a:spcPts val="0"/>
              </a:spcAft>
              <a:defRPr/>
            </a:pPr>
            <a:r>
              <a:rPr lang="fr-CA" sz="2000" b="1">
                <a:solidFill>
                  <a:srgbClr val="C00000"/>
                </a:solidFill>
                <a:latin typeface="Encode Sans" pitchFamily="2" charset="77"/>
                <a:cs typeface="Arial" panose="020B0604020202020204" pitchFamily="34" charset="0"/>
              </a:rPr>
              <a:t>Des questions?</a:t>
            </a:r>
          </a:p>
        </p:txBody>
      </p:sp>
      <p:sp>
        <p:nvSpPr>
          <p:cNvPr id="3" name="Slide Number Placeholder 2">
            <a:extLst>
              <a:ext uri="{FF2B5EF4-FFF2-40B4-BE49-F238E27FC236}">
                <a16:creationId xmlns:a16="http://schemas.microsoft.com/office/drawing/2014/main" id="{7B5E1D31-7E02-4A50-B92A-EA4678550A54}"/>
              </a:ext>
            </a:extLst>
          </p:cNvPr>
          <p:cNvSpPr>
            <a:spLocks noGrp="1"/>
          </p:cNvSpPr>
          <p:nvPr>
            <p:ph type="sldNum" sz="quarter" idx="4"/>
            <p:custDataLst>
              <p:tags r:id="rId2"/>
            </p:custDataLst>
          </p:nvPr>
        </p:nvSpPr>
        <p:spPr/>
        <p:txBody>
          <a:bodyPr/>
          <a:lstStyle/>
          <a:p>
            <a:fld id="{3884788F-3909-4E53-9C01-7D724614CA0D}" type="slidenum">
              <a:rPr lang="en-US" altLang="en-US" smtClean="0"/>
              <a:pPr/>
              <a:t>25</a:t>
            </a:fld>
            <a:endParaRPr lang="en-US" altLang="en-US"/>
          </a:p>
        </p:txBody>
      </p:sp>
      <p:graphicFrame>
        <p:nvGraphicFramePr>
          <p:cNvPr id="6" name="Table 4">
            <a:extLst>
              <a:ext uri="{FF2B5EF4-FFF2-40B4-BE49-F238E27FC236}">
                <a16:creationId xmlns:a16="http://schemas.microsoft.com/office/drawing/2014/main" id="{F49CD619-2032-AA46-9813-85E8C3B1D80A}"/>
              </a:ext>
            </a:extLst>
          </p:cNvPr>
          <p:cNvGraphicFramePr>
            <a:graphicFrameLocks noGrp="1"/>
          </p:cNvGraphicFramePr>
          <p:nvPr>
            <p:custDataLst>
              <p:tags r:id="rId3"/>
            </p:custDataLst>
            <p:extLst>
              <p:ext uri="{D42A27DB-BD31-4B8C-83A1-F6EECF244321}">
                <p14:modId xmlns:p14="http://schemas.microsoft.com/office/powerpoint/2010/main" val="1689877802"/>
              </p:ext>
            </p:extLst>
          </p:nvPr>
        </p:nvGraphicFramePr>
        <p:xfrm>
          <a:off x="720000" y="1440000"/>
          <a:ext cx="10672930" cy="2262597"/>
        </p:xfrm>
        <a:graphic>
          <a:graphicData uri="http://schemas.openxmlformats.org/drawingml/2006/table">
            <a:tbl>
              <a:tblPr firstRow="1" bandRow="1">
                <a:tableStyleId>{2D5ABB26-0587-4C30-8999-92F81FD0307C}</a:tableStyleId>
              </a:tblPr>
              <a:tblGrid>
                <a:gridCol w="5336465">
                  <a:extLst>
                    <a:ext uri="{9D8B030D-6E8A-4147-A177-3AD203B41FA5}">
                      <a16:colId xmlns:a16="http://schemas.microsoft.com/office/drawing/2014/main" val="221172115"/>
                    </a:ext>
                  </a:extLst>
                </a:gridCol>
                <a:gridCol w="5336465">
                  <a:extLst>
                    <a:ext uri="{9D8B030D-6E8A-4147-A177-3AD203B41FA5}">
                      <a16:colId xmlns:a16="http://schemas.microsoft.com/office/drawing/2014/main" val="2133847896"/>
                    </a:ext>
                  </a:extLst>
                </a:gridCol>
              </a:tblGrid>
              <a:tr h="480649">
                <a:tc>
                  <a:txBody>
                    <a:bodyPr/>
                    <a:lstStyle/>
                    <a:p>
                      <a:r>
                        <a:rPr lang="fr-CA" sz="1800" b="1">
                          <a:solidFill>
                            <a:schemeClr val="tx1"/>
                          </a:solidFill>
                          <a:latin typeface="Arial" panose="020B0604020202020204" pitchFamily="34" charset="0"/>
                          <a:cs typeface="Arial" panose="020B0604020202020204" pitchFamily="34" charset="0"/>
                        </a:rPr>
                        <a:t>Personne-ressource</a:t>
                      </a:r>
                    </a:p>
                  </a:txBody>
                  <a:tcPr/>
                </a:tc>
                <a:tc>
                  <a:txBody>
                    <a:bodyPr/>
                    <a:lstStyle/>
                    <a:p>
                      <a:r>
                        <a:rPr lang="fr-CA" sz="1800" b="1">
                          <a:solidFill>
                            <a:schemeClr val="tx1"/>
                          </a:solidFill>
                          <a:latin typeface="Arial" panose="020B0604020202020204" pitchFamily="34" charset="0"/>
                          <a:cs typeface="Arial" panose="020B0604020202020204" pitchFamily="34" charset="0"/>
                        </a:rPr>
                        <a:t>Responsable du programme</a:t>
                      </a:r>
                    </a:p>
                  </a:txBody>
                  <a:tcPr/>
                </a:tc>
                <a:extLst>
                  <a:ext uri="{0D108BD9-81ED-4DB2-BD59-A6C34878D82A}">
                    <a16:rowId xmlns:a16="http://schemas.microsoft.com/office/drawing/2014/main" val="1427100569"/>
                  </a:ext>
                </a:extLst>
              </a:tr>
              <a:tr h="1781948">
                <a:tc>
                  <a:txBody>
                    <a:bodyPr/>
                    <a:lstStyle/>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Nom</a:t>
                      </a:r>
                    </a:p>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Titre</a:t>
                      </a:r>
                    </a:p>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Organisme</a:t>
                      </a:r>
                    </a:p>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Courriel</a:t>
                      </a:r>
                    </a:p>
                  </a:txBody>
                  <a:tcPr/>
                </a:tc>
                <a:tc>
                  <a:txBody>
                    <a:bodyPr/>
                    <a:lstStyle/>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Nom</a:t>
                      </a:r>
                    </a:p>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Titre</a:t>
                      </a:r>
                    </a:p>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Organisme</a:t>
                      </a:r>
                    </a:p>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Courriel</a:t>
                      </a:r>
                    </a:p>
                  </a:txBody>
                  <a:tcPr/>
                </a:tc>
                <a:extLst>
                  <a:ext uri="{0D108BD9-81ED-4DB2-BD59-A6C34878D82A}">
                    <a16:rowId xmlns:a16="http://schemas.microsoft.com/office/drawing/2014/main" val="1223963070"/>
                  </a:ext>
                </a:extLst>
              </a:tr>
            </a:tbl>
          </a:graphicData>
        </a:graphic>
      </p:graphicFrame>
    </p:spTree>
    <p:extLst>
      <p:ext uri="{BB962C8B-B14F-4D97-AF65-F5344CB8AC3E}">
        <p14:creationId xmlns:p14="http://schemas.microsoft.com/office/powerpoint/2010/main" val="1717055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1">
            <a:extLst>
              <a:ext uri="{FF2B5EF4-FFF2-40B4-BE49-F238E27FC236}">
                <a16:creationId xmlns:a16="http://schemas.microsoft.com/office/drawing/2014/main" id="{287D43E4-2397-4DFF-9F3C-F434C955A465}"/>
              </a:ext>
            </a:extLst>
          </p:cNvPr>
          <p:cNvSpPr txBox="1">
            <a:spLocks noChangeArrowheads="1"/>
          </p:cNvSpPr>
          <p:nvPr>
            <p:custDataLst>
              <p:tags r:id="rId1"/>
            </p:custDataLst>
          </p:nvPr>
        </p:nvSpPr>
        <p:spPr bwMode="auto">
          <a:xfrm>
            <a:off x="0" y="2162684"/>
            <a:ext cx="1219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CA" sz="2000" b="1">
                <a:solidFill>
                  <a:schemeClr val="bg1"/>
                </a:solidFill>
                <a:latin typeface="Encode Sans" pitchFamily="2" charset="77"/>
                <a:cs typeface="Arial" panose="020B0604020202020204" pitchFamily="34" charset="0"/>
              </a:rPr>
              <a:t>Merci!</a:t>
            </a:r>
          </a:p>
        </p:txBody>
      </p:sp>
    </p:spTree>
    <p:extLst>
      <p:ext uri="{BB962C8B-B14F-4D97-AF65-F5344CB8AC3E}">
        <p14:creationId xmlns:p14="http://schemas.microsoft.com/office/powerpoint/2010/main" val="3605214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1">
            <a:extLst>
              <a:ext uri="{FF2B5EF4-FFF2-40B4-BE49-F238E27FC236}">
                <a16:creationId xmlns:a16="http://schemas.microsoft.com/office/drawing/2014/main" id="{287D43E4-2397-4DFF-9F3C-F434C955A465}"/>
              </a:ext>
            </a:extLst>
          </p:cNvPr>
          <p:cNvSpPr txBox="1">
            <a:spLocks noChangeArrowheads="1"/>
          </p:cNvSpPr>
          <p:nvPr>
            <p:custDataLst>
              <p:tags r:id="rId1"/>
            </p:custDataLst>
          </p:nvPr>
        </p:nvSpPr>
        <p:spPr bwMode="auto">
          <a:xfrm>
            <a:off x="-1" y="1381333"/>
            <a:ext cx="1219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CA" sz="2000" b="1" dirty="0">
                <a:solidFill>
                  <a:schemeClr val="bg1"/>
                </a:solidFill>
                <a:latin typeface="Encode Sans" pitchFamily="2" charset="77"/>
                <a:cs typeface="Arial" panose="020B0604020202020204" pitchFamily="34" charset="0"/>
              </a:rPr>
              <a:t>Formation pour des mentorés efficaces</a:t>
            </a:r>
          </a:p>
          <a:p>
            <a:pPr algn="ctr" eaLnBrk="1" hangingPunct="1"/>
            <a:r>
              <a:rPr lang="fr-CA" sz="2000" dirty="0">
                <a:solidFill>
                  <a:schemeClr val="bg1"/>
                </a:solidFill>
                <a:latin typeface="Arial" panose="020B0604020202020204" pitchFamily="34" charset="0"/>
                <a:cs typeface="Arial" panose="020B0604020202020204" pitchFamily="34" charset="0"/>
              </a:rPr>
              <a:t>Atelier 2 : Préparer le terrain</a:t>
            </a:r>
          </a:p>
        </p:txBody>
      </p:sp>
      <p:sp>
        <p:nvSpPr>
          <p:cNvPr id="8194" name="TextBox 2">
            <a:extLst>
              <a:ext uri="{FF2B5EF4-FFF2-40B4-BE49-F238E27FC236}">
                <a16:creationId xmlns:a16="http://schemas.microsoft.com/office/drawing/2014/main" id="{130165B3-2E74-459F-A11C-935B556518EA}"/>
              </a:ext>
            </a:extLst>
          </p:cNvPr>
          <p:cNvSpPr txBox="1">
            <a:spLocks noChangeArrowheads="1"/>
          </p:cNvSpPr>
          <p:nvPr>
            <p:custDataLst>
              <p:tags r:id="rId2"/>
            </p:custDataLst>
          </p:nvPr>
        </p:nvSpPr>
        <p:spPr bwMode="auto">
          <a:xfrm>
            <a:off x="0" y="2816410"/>
            <a:ext cx="1219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CA" b="1">
                <a:solidFill>
                  <a:schemeClr val="bg1"/>
                </a:solidFill>
                <a:highlight>
                  <a:srgbClr val="FFFF00"/>
                </a:highlight>
                <a:latin typeface="Arial" panose="020B0604020202020204" pitchFamily="34" charset="0"/>
                <a:cs typeface="Arial" panose="020B0604020202020204" pitchFamily="34" charset="0"/>
              </a:rPr>
              <a:t>Nom du programme de mentorat</a:t>
            </a:r>
          </a:p>
        </p:txBody>
      </p:sp>
      <p:sp>
        <p:nvSpPr>
          <p:cNvPr id="6" name="TextBox 5">
            <a:extLst>
              <a:ext uri="{FF2B5EF4-FFF2-40B4-BE49-F238E27FC236}">
                <a16:creationId xmlns:a16="http://schemas.microsoft.com/office/drawing/2014/main" id="{7A2E23BB-4E72-4DB3-AC4F-F32F789AAAD6}"/>
              </a:ext>
            </a:extLst>
          </p:cNvPr>
          <p:cNvSpPr txBox="1"/>
          <p:nvPr>
            <p:custDataLst>
              <p:tags r:id="rId3"/>
            </p:custDataLst>
          </p:nvPr>
        </p:nvSpPr>
        <p:spPr>
          <a:xfrm>
            <a:off x="4352131" y="5628858"/>
            <a:ext cx="3487737" cy="723275"/>
          </a:xfrm>
          <a:prstGeom prst="rect">
            <a:avLst/>
          </a:prstGeom>
          <a:noFill/>
        </p:spPr>
        <p:txBody>
          <a:bodyPr>
            <a:spAutoFit/>
          </a:bodyPr>
          <a:lstStyle/>
          <a:p>
            <a:pPr algn="ctr" eaLnBrk="1" fontAlgn="auto" hangingPunct="1">
              <a:spcBef>
                <a:spcPts val="0"/>
              </a:spcBef>
              <a:spcAft>
                <a:spcPts val="600"/>
              </a:spcAft>
              <a:defRPr/>
            </a:pPr>
            <a:r>
              <a:rPr lang="fr-CA">
                <a:solidFill>
                  <a:schemeClr val="bg2">
                    <a:lumMod val="50000"/>
                  </a:schemeClr>
                </a:solidFill>
                <a:highlight>
                  <a:srgbClr val="FFFF00"/>
                </a:highlight>
                <a:latin typeface="Arial" panose="020B0604020202020204" pitchFamily="34" charset="0"/>
                <a:cs typeface="Arial" panose="020B0604020202020204" pitchFamily="34" charset="0"/>
              </a:rPr>
              <a:t>Nom de la personne-ressource</a:t>
            </a:r>
          </a:p>
          <a:p>
            <a:pPr algn="ctr" eaLnBrk="1" fontAlgn="auto" hangingPunct="1">
              <a:spcBef>
                <a:spcPts val="0"/>
              </a:spcBef>
              <a:spcAft>
                <a:spcPts val="600"/>
              </a:spcAft>
              <a:defRPr/>
            </a:pPr>
            <a:r>
              <a:rPr lang="fr-CA">
                <a:solidFill>
                  <a:schemeClr val="bg2">
                    <a:lumMod val="50000"/>
                  </a:schemeClr>
                </a:solidFill>
                <a:highlight>
                  <a:srgbClr val="FFFF00"/>
                </a:highlight>
                <a:latin typeface="Arial" panose="020B0604020202020204" pitchFamily="34" charset="0"/>
                <a:cs typeface="Arial" panose="020B0604020202020204" pitchFamily="34" charset="0"/>
              </a:rPr>
              <a:t>Date de la présentation</a:t>
            </a:r>
          </a:p>
        </p:txBody>
      </p:sp>
    </p:spTree>
    <p:extLst>
      <p:ext uri="{BB962C8B-B14F-4D97-AF65-F5344CB8AC3E}">
        <p14:creationId xmlns:p14="http://schemas.microsoft.com/office/powerpoint/2010/main" val="3099548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custDataLst>
              <p:tags r:id="rId1"/>
            </p:custDataLst>
          </p:nvPr>
        </p:nvSpPr>
        <p:spPr>
          <a:xfrm>
            <a:off x="720000" y="720000"/>
            <a:ext cx="6106245" cy="400110"/>
          </a:xfrm>
          <a:prstGeom prst="rect">
            <a:avLst/>
          </a:prstGeom>
          <a:noFill/>
        </p:spPr>
        <p:txBody>
          <a:bodyPr wrap="square">
            <a:spAutoFit/>
          </a:bodyPr>
          <a:lstStyle/>
          <a:p>
            <a:pPr eaLnBrk="1" fontAlgn="auto" hangingPunct="1">
              <a:spcBef>
                <a:spcPts val="0"/>
              </a:spcBef>
              <a:spcAft>
                <a:spcPts val="0"/>
              </a:spcAft>
              <a:defRPr/>
            </a:pPr>
            <a:r>
              <a:rPr lang="fr-CA" sz="2000" b="1">
                <a:solidFill>
                  <a:srgbClr val="C00000"/>
                </a:solidFill>
                <a:latin typeface="Encode Sans" pitchFamily="2" charset="77"/>
                <a:cs typeface="Arial" panose="020B0604020202020204" pitchFamily="34" charset="0"/>
              </a:rPr>
              <a:t>Bienvenue!</a:t>
            </a:r>
          </a:p>
        </p:txBody>
      </p:sp>
      <p:sp>
        <p:nvSpPr>
          <p:cNvPr id="3" name="Slide Number Placeholder 2">
            <a:extLst>
              <a:ext uri="{FF2B5EF4-FFF2-40B4-BE49-F238E27FC236}">
                <a16:creationId xmlns:a16="http://schemas.microsoft.com/office/drawing/2014/main" id="{81D7933D-563F-4F73-A15F-DCA3424AA3D5}"/>
              </a:ext>
            </a:extLst>
          </p:cNvPr>
          <p:cNvSpPr>
            <a:spLocks noGrp="1"/>
          </p:cNvSpPr>
          <p:nvPr>
            <p:ph type="sldNum" sz="quarter" idx="4"/>
            <p:custDataLst>
              <p:tags r:id="rId2"/>
            </p:custDataLst>
          </p:nvPr>
        </p:nvSpPr>
        <p:spPr/>
        <p:txBody>
          <a:bodyPr/>
          <a:lstStyle/>
          <a:p>
            <a:fld id="{3884788F-3909-4E53-9C01-7D724614CA0D}" type="slidenum">
              <a:rPr lang="en-US" altLang="en-US" smtClean="0"/>
              <a:pPr/>
              <a:t>28</a:t>
            </a:fld>
            <a:endParaRPr lang="en-US" altLang="en-US"/>
          </a:p>
        </p:txBody>
      </p:sp>
      <p:graphicFrame>
        <p:nvGraphicFramePr>
          <p:cNvPr id="6" name="Table 4">
            <a:extLst>
              <a:ext uri="{FF2B5EF4-FFF2-40B4-BE49-F238E27FC236}">
                <a16:creationId xmlns:a16="http://schemas.microsoft.com/office/drawing/2014/main" id="{5FFFE43E-E2AD-434E-83DF-C0EE0AE77267}"/>
              </a:ext>
            </a:extLst>
          </p:cNvPr>
          <p:cNvGraphicFramePr>
            <a:graphicFrameLocks noGrp="1"/>
          </p:cNvGraphicFramePr>
          <p:nvPr>
            <p:custDataLst>
              <p:tags r:id="rId3"/>
            </p:custDataLst>
            <p:extLst>
              <p:ext uri="{D42A27DB-BD31-4B8C-83A1-F6EECF244321}">
                <p14:modId xmlns:p14="http://schemas.microsoft.com/office/powerpoint/2010/main" val="1689877802"/>
              </p:ext>
            </p:extLst>
          </p:nvPr>
        </p:nvGraphicFramePr>
        <p:xfrm>
          <a:off x="720000" y="1440000"/>
          <a:ext cx="10672930" cy="2262597"/>
        </p:xfrm>
        <a:graphic>
          <a:graphicData uri="http://schemas.openxmlformats.org/drawingml/2006/table">
            <a:tbl>
              <a:tblPr firstRow="1" bandRow="1">
                <a:tableStyleId>{2D5ABB26-0587-4C30-8999-92F81FD0307C}</a:tableStyleId>
              </a:tblPr>
              <a:tblGrid>
                <a:gridCol w="5336465">
                  <a:extLst>
                    <a:ext uri="{9D8B030D-6E8A-4147-A177-3AD203B41FA5}">
                      <a16:colId xmlns:a16="http://schemas.microsoft.com/office/drawing/2014/main" val="221172115"/>
                    </a:ext>
                  </a:extLst>
                </a:gridCol>
                <a:gridCol w="5336465">
                  <a:extLst>
                    <a:ext uri="{9D8B030D-6E8A-4147-A177-3AD203B41FA5}">
                      <a16:colId xmlns:a16="http://schemas.microsoft.com/office/drawing/2014/main" val="2133847896"/>
                    </a:ext>
                  </a:extLst>
                </a:gridCol>
              </a:tblGrid>
              <a:tr h="480649">
                <a:tc>
                  <a:txBody>
                    <a:bodyPr/>
                    <a:lstStyle/>
                    <a:p>
                      <a:r>
                        <a:rPr lang="fr-CA" sz="1800" b="1">
                          <a:solidFill>
                            <a:schemeClr val="tx1"/>
                          </a:solidFill>
                          <a:latin typeface="Arial" panose="020B0604020202020204" pitchFamily="34" charset="0"/>
                          <a:cs typeface="Arial" panose="020B0604020202020204" pitchFamily="34" charset="0"/>
                        </a:rPr>
                        <a:t>Personne-ressource</a:t>
                      </a:r>
                    </a:p>
                  </a:txBody>
                  <a:tcPr/>
                </a:tc>
                <a:tc>
                  <a:txBody>
                    <a:bodyPr/>
                    <a:lstStyle/>
                    <a:p>
                      <a:r>
                        <a:rPr lang="fr-CA" sz="1800" b="1">
                          <a:solidFill>
                            <a:schemeClr val="tx1"/>
                          </a:solidFill>
                          <a:latin typeface="Arial" panose="020B0604020202020204" pitchFamily="34" charset="0"/>
                          <a:cs typeface="Arial" panose="020B0604020202020204" pitchFamily="34" charset="0"/>
                        </a:rPr>
                        <a:t>Responsable du programme</a:t>
                      </a:r>
                    </a:p>
                  </a:txBody>
                  <a:tcPr/>
                </a:tc>
                <a:extLst>
                  <a:ext uri="{0D108BD9-81ED-4DB2-BD59-A6C34878D82A}">
                    <a16:rowId xmlns:a16="http://schemas.microsoft.com/office/drawing/2014/main" val="1427100569"/>
                  </a:ext>
                </a:extLst>
              </a:tr>
              <a:tr h="1781948">
                <a:tc>
                  <a:txBody>
                    <a:bodyPr/>
                    <a:lstStyle/>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Nom</a:t>
                      </a:r>
                    </a:p>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Titre</a:t>
                      </a:r>
                    </a:p>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Organisme</a:t>
                      </a:r>
                    </a:p>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Courriel</a:t>
                      </a:r>
                    </a:p>
                  </a:txBody>
                  <a:tcPr/>
                </a:tc>
                <a:tc>
                  <a:txBody>
                    <a:bodyPr/>
                    <a:lstStyle/>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Nom</a:t>
                      </a:r>
                    </a:p>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Titre</a:t>
                      </a:r>
                    </a:p>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Organisme</a:t>
                      </a:r>
                    </a:p>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Courriel</a:t>
                      </a:r>
                    </a:p>
                  </a:txBody>
                  <a:tcPr/>
                </a:tc>
                <a:extLst>
                  <a:ext uri="{0D108BD9-81ED-4DB2-BD59-A6C34878D82A}">
                    <a16:rowId xmlns:a16="http://schemas.microsoft.com/office/drawing/2014/main" val="1223963070"/>
                  </a:ext>
                </a:extLst>
              </a:tr>
            </a:tbl>
          </a:graphicData>
        </a:graphic>
      </p:graphicFrame>
    </p:spTree>
    <p:extLst>
      <p:ext uri="{BB962C8B-B14F-4D97-AF65-F5344CB8AC3E}">
        <p14:creationId xmlns:p14="http://schemas.microsoft.com/office/powerpoint/2010/main" val="3825543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CDCC88-EB7E-4518-9604-4232BB09CBAA}"/>
              </a:ext>
            </a:extLst>
          </p:cNvPr>
          <p:cNvSpPr txBox="1"/>
          <p:nvPr>
            <p:custDataLst>
              <p:tags r:id="rId1"/>
            </p:custDataLst>
          </p:nvPr>
        </p:nvSpPr>
        <p:spPr>
          <a:xfrm>
            <a:off x="1320864" y="2019960"/>
            <a:ext cx="9528370" cy="1754326"/>
          </a:xfrm>
          <a:prstGeom prst="rect">
            <a:avLst/>
          </a:prstGeom>
          <a:noFill/>
        </p:spPr>
        <p:txBody>
          <a:bodyPr wrap="square" rtlCol="0">
            <a:spAutoFit/>
          </a:bodyPr>
          <a:lstStyle/>
          <a:p>
            <a:pPr algn="ctr" rtl="0" fontAlgn="base">
              <a:lnSpc>
                <a:spcPct val="150000"/>
              </a:lnSpc>
            </a:pPr>
            <a:r>
              <a:rPr lang="fr-CA" sz="2000" b="1" i="0" u="none" strike="noStrike" dirty="0">
                <a:latin typeface="Arial" panose="020B0604020202020204" pitchFamily="34" charset="0"/>
              </a:rPr>
              <a:t>Nous respectons et reconnaissons le statut des Premières Nations, </a:t>
            </a:r>
            <a:br>
              <a:rPr lang="fr-CA" sz="2000" b="1" i="0" u="none" strike="noStrike" dirty="0">
                <a:latin typeface="Arial" panose="020B0604020202020204" pitchFamily="34" charset="0"/>
              </a:rPr>
            </a:br>
            <a:r>
              <a:rPr lang="fr-CA" sz="2000" b="1" i="0" u="none" strike="noStrike" dirty="0">
                <a:latin typeface="Arial" panose="020B0604020202020204" pitchFamily="34" charset="0"/>
              </a:rPr>
              <a:t>des Inuits et des Métis comme gardiens du territoire sur lequel </a:t>
            </a:r>
            <a:br>
              <a:rPr lang="fr-CA" sz="2000" b="1" i="0" u="none" strike="noStrike" dirty="0">
                <a:latin typeface="Arial" panose="020B0604020202020204" pitchFamily="34" charset="0"/>
              </a:rPr>
            </a:br>
            <a:r>
              <a:rPr lang="fr-CA" sz="2000" b="1" i="0" u="none" strike="noStrike" dirty="0">
                <a:latin typeface="Arial" panose="020B0604020202020204" pitchFamily="34" charset="0"/>
              </a:rPr>
              <a:t>nous apprendrons aujourd’hui.</a:t>
            </a:r>
          </a:p>
          <a:p>
            <a:endParaRPr lang="en-US" dirty="0"/>
          </a:p>
        </p:txBody>
      </p:sp>
      <p:sp>
        <p:nvSpPr>
          <p:cNvPr id="3" name="Slide Number Placeholder 2">
            <a:extLst>
              <a:ext uri="{FF2B5EF4-FFF2-40B4-BE49-F238E27FC236}">
                <a16:creationId xmlns:a16="http://schemas.microsoft.com/office/drawing/2014/main" id="{261970FC-CEF8-4796-8610-A5057CFE4437}"/>
              </a:ext>
            </a:extLst>
          </p:cNvPr>
          <p:cNvSpPr>
            <a:spLocks noGrp="1"/>
          </p:cNvSpPr>
          <p:nvPr>
            <p:ph type="sldNum" sz="quarter" idx="4"/>
            <p:custDataLst>
              <p:tags r:id="rId2"/>
            </p:custDataLst>
          </p:nvPr>
        </p:nvSpPr>
        <p:spPr/>
        <p:txBody>
          <a:bodyPr/>
          <a:lstStyle/>
          <a:p>
            <a:fld id="{3884788F-3909-4E53-9C01-7D724614CA0D}" type="slidenum">
              <a:rPr lang="en-US" altLang="en-US" smtClean="0"/>
              <a:pPr/>
              <a:t>29</a:t>
            </a:fld>
            <a:endParaRPr lang="en-US" altLang="en-US"/>
          </a:p>
        </p:txBody>
      </p:sp>
    </p:spTree>
    <p:extLst>
      <p:ext uri="{BB962C8B-B14F-4D97-AF65-F5344CB8AC3E}">
        <p14:creationId xmlns:p14="http://schemas.microsoft.com/office/powerpoint/2010/main" val="2923688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CDCC88-EB7E-4518-9604-4232BB09CBAA}"/>
              </a:ext>
            </a:extLst>
          </p:cNvPr>
          <p:cNvSpPr txBox="1"/>
          <p:nvPr>
            <p:custDataLst>
              <p:tags r:id="rId1"/>
            </p:custDataLst>
          </p:nvPr>
        </p:nvSpPr>
        <p:spPr>
          <a:xfrm>
            <a:off x="1283797" y="2019960"/>
            <a:ext cx="9627224" cy="1420325"/>
          </a:xfrm>
          <a:prstGeom prst="rect">
            <a:avLst/>
          </a:prstGeom>
          <a:noFill/>
        </p:spPr>
        <p:txBody>
          <a:bodyPr wrap="square" rtlCol="0">
            <a:spAutoFit/>
          </a:bodyPr>
          <a:lstStyle/>
          <a:p>
            <a:pPr algn="ctr" rtl="0" fontAlgn="base">
              <a:lnSpc>
                <a:spcPct val="150000"/>
              </a:lnSpc>
            </a:pPr>
            <a:r>
              <a:rPr lang="fr-CA" sz="2000" b="1" i="0" u="none" strike="noStrike" dirty="0">
                <a:latin typeface="Arial" panose="020B0604020202020204" pitchFamily="34" charset="0"/>
              </a:rPr>
              <a:t>Nous respectons et reconnaissons le statut des Premières Nations, </a:t>
            </a:r>
            <a:br>
              <a:rPr lang="fr-CA" sz="2000" b="1" i="0" u="none" strike="noStrike" dirty="0">
                <a:latin typeface="Arial" panose="020B0604020202020204" pitchFamily="34" charset="0"/>
              </a:rPr>
            </a:br>
            <a:r>
              <a:rPr lang="fr-CA" sz="2000" b="1" i="0" u="none" strike="noStrike" dirty="0">
                <a:latin typeface="Arial" panose="020B0604020202020204" pitchFamily="34" charset="0"/>
              </a:rPr>
              <a:t>des Inuits et des Métis comme gardiens du territoire sur lequel </a:t>
            </a:r>
            <a:br>
              <a:rPr lang="fr-CA" sz="2000" b="1" i="0" u="none" strike="noStrike" dirty="0">
                <a:latin typeface="Arial" panose="020B0604020202020204" pitchFamily="34" charset="0"/>
              </a:rPr>
            </a:br>
            <a:r>
              <a:rPr lang="fr-CA" sz="2000" b="1" i="0" u="none" strike="noStrike" dirty="0">
                <a:latin typeface="Arial" panose="020B0604020202020204" pitchFamily="34" charset="0"/>
              </a:rPr>
              <a:t>nous apprendrons aujourd’hui.</a:t>
            </a:r>
          </a:p>
        </p:txBody>
      </p:sp>
      <p:sp>
        <p:nvSpPr>
          <p:cNvPr id="3" name="Slide Number Placeholder 2">
            <a:extLst>
              <a:ext uri="{FF2B5EF4-FFF2-40B4-BE49-F238E27FC236}">
                <a16:creationId xmlns:a16="http://schemas.microsoft.com/office/drawing/2014/main" id="{F27F583B-F226-498C-9633-9282C1F5BF84}"/>
              </a:ext>
            </a:extLst>
          </p:cNvPr>
          <p:cNvSpPr>
            <a:spLocks noGrp="1"/>
          </p:cNvSpPr>
          <p:nvPr>
            <p:ph type="sldNum" sz="quarter" idx="4"/>
            <p:custDataLst>
              <p:tags r:id="rId2"/>
            </p:custDataLst>
          </p:nvPr>
        </p:nvSpPr>
        <p:spPr/>
        <p:txBody>
          <a:bodyPr/>
          <a:lstStyle/>
          <a:p>
            <a:fld id="{3884788F-3909-4E53-9C01-7D724614CA0D}" type="slidenum">
              <a:rPr lang="en-US" altLang="en-US" smtClean="0"/>
              <a:pPr/>
              <a:t>3</a:t>
            </a:fld>
            <a:endParaRPr lang="en-US" altLang="en-US"/>
          </a:p>
        </p:txBody>
      </p:sp>
    </p:spTree>
    <p:extLst>
      <p:ext uri="{BB962C8B-B14F-4D97-AF65-F5344CB8AC3E}">
        <p14:creationId xmlns:p14="http://schemas.microsoft.com/office/powerpoint/2010/main" val="2599663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custDataLst>
              <p:tags r:id="rId1"/>
            </p:custDataLst>
          </p:nvPr>
        </p:nvSpPr>
        <p:spPr>
          <a:xfrm>
            <a:off x="719999" y="720000"/>
            <a:ext cx="11117773" cy="400110"/>
          </a:xfrm>
          <a:prstGeom prst="rect">
            <a:avLst/>
          </a:prstGeom>
          <a:noFill/>
        </p:spPr>
        <p:txBody>
          <a:bodyPr wrap="square">
            <a:spAutoFit/>
          </a:bodyPr>
          <a:lstStyle/>
          <a:p>
            <a:pPr eaLnBrk="1" fontAlgn="auto" hangingPunct="1">
              <a:spcBef>
                <a:spcPts val="0"/>
              </a:spcBef>
              <a:spcAft>
                <a:spcPts val="0"/>
              </a:spcAft>
              <a:defRPr/>
            </a:pPr>
            <a:r>
              <a:rPr lang="fr-CA" sz="2000" b="1" dirty="0">
                <a:solidFill>
                  <a:srgbClr val="C00000"/>
                </a:solidFill>
                <a:latin typeface="Encode Sans" pitchFamily="2" charset="77"/>
                <a:cs typeface="Arial" panose="020B0604020202020204" pitchFamily="34" charset="0"/>
              </a:rPr>
              <a:t>Formation pour des mentorés efficaces : Mise en contexte</a:t>
            </a:r>
          </a:p>
        </p:txBody>
      </p:sp>
      <p:sp>
        <p:nvSpPr>
          <p:cNvPr id="5" name="TextBox 4">
            <a:extLst>
              <a:ext uri="{FF2B5EF4-FFF2-40B4-BE49-F238E27FC236}">
                <a16:creationId xmlns:a16="http://schemas.microsoft.com/office/drawing/2014/main" id="{762610EB-B050-4011-800A-696352CD6040}"/>
              </a:ext>
            </a:extLst>
          </p:cNvPr>
          <p:cNvSpPr txBox="1"/>
          <p:nvPr>
            <p:custDataLst>
              <p:tags r:id="rId2"/>
            </p:custDataLst>
          </p:nvPr>
        </p:nvSpPr>
        <p:spPr>
          <a:xfrm>
            <a:off x="720000" y="1440000"/>
            <a:ext cx="11312821" cy="3065391"/>
          </a:xfrm>
          <a:prstGeom prst="rect">
            <a:avLst/>
          </a:prstGeom>
          <a:noFill/>
        </p:spPr>
        <p:txBody>
          <a:bodyPr wrap="square">
            <a:spAutoFit/>
          </a:bodyPr>
          <a:lstStyle/>
          <a:p>
            <a:pPr eaLnBrk="1" fontAlgn="auto" hangingPunct="1">
              <a:lnSpc>
                <a:spcPts val="2080"/>
              </a:lnSpc>
              <a:spcBef>
                <a:spcPts val="0"/>
              </a:spcBef>
              <a:spcAft>
                <a:spcPts val="0"/>
              </a:spcAft>
              <a:defRPr/>
            </a:pPr>
            <a:r>
              <a:rPr lang="fr-CA" sz="1600" b="1" dirty="0">
                <a:latin typeface="Arial" panose="020B0604020202020204" pitchFamily="34" charset="0"/>
                <a:cs typeface="Arial" panose="020B0604020202020204" pitchFamily="34" charset="0"/>
              </a:rPr>
              <a:t>Ordre du jour de l’atelier</a:t>
            </a:r>
          </a:p>
          <a:p>
            <a:pPr marL="285750" marR="0" lvl="0" indent="-285750">
              <a:lnSpc>
                <a:spcPct val="107000"/>
              </a:lnSpc>
              <a:spcBef>
                <a:spcPts val="200"/>
              </a:spcBef>
              <a:spcAft>
                <a:spcPts val="0"/>
              </a:spcAft>
              <a:buFont typeface="Arial" panose="020B0604020202020204" pitchFamily="34" charset="0"/>
              <a:buChar char="•"/>
            </a:pPr>
            <a:r>
              <a:rPr lang="fr-CA" sz="1600" b="1" dirty="0">
                <a:latin typeface="Arial" panose="020B0604020202020204" pitchFamily="34" charset="0"/>
                <a:ea typeface="Calibri" panose="020F0502020204030204" pitchFamily="34" charset="0"/>
                <a:cs typeface="Times New Roman" panose="02020603050405020304" pitchFamily="18" charset="0"/>
              </a:rPr>
              <a:t>Discuter</a:t>
            </a:r>
            <a:r>
              <a:rPr lang="fr-CA" sz="1600" dirty="0">
                <a:latin typeface="Arial" panose="020B0604020202020204" pitchFamily="34" charset="0"/>
                <a:ea typeface="Calibri" panose="020F0502020204030204" pitchFamily="34" charset="0"/>
                <a:cs typeface="Times New Roman" panose="02020603050405020304" pitchFamily="18" charset="0"/>
              </a:rPr>
              <a:t> du rôle du mentoré et de la manière d’être efficace;</a:t>
            </a:r>
          </a:p>
          <a:p>
            <a:pPr marL="285750" indent="-285750">
              <a:lnSpc>
                <a:spcPct val="107000"/>
              </a:lnSpc>
              <a:spcBef>
                <a:spcPts val="200"/>
              </a:spcBef>
              <a:spcAft>
                <a:spcPts val="0"/>
              </a:spcAft>
              <a:buFont typeface="Arial" panose="020B0604020202020204" pitchFamily="34" charset="0"/>
              <a:buChar char="•"/>
            </a:pPr>
            <a:r>
              <a:rPr lang="fr-CA" sz="1600" b="1" dirty="0">
                <a:latin typeface="Arial" panose="020B0604020202020204" pitchFamily="34" charset="0"/>
                <a:ea typeface="Calibri" panose="020F0502020204030204" pitchFamily="34" charset="0"/>
                <a:cs typeface="Times New Roman" panose="02020603050405020304" pitchFamily="18" charset="0"/>
              </a:rPr>
              <a:t>Retour </a:t>
            </a:r>
            <a:r>
              <a:rPr lang="fr-CA" sz="1600" dirty="0">
                <a:solidFill>
                  <a:schemeClr val="tx1"/>
                </a:solidFill>
                <a:latin typeface="Arial" panose="020B0604020202020204" pitchFamily="34" charset="0"/>
                <a:ea typeface="+mn-ea"/>
                <a:cs typeface="Arial" panose="020B0604020202020204" pitchFamily="34" charset="0"/>
              </a:rPr>
              <a:t>sur le devoir (Test de mentorat et attentes à l’égard du programme);</a:t>
            </a:r>
          </a:p>
          <a:p>
            <a:pPr marL="285750" marR="0" lvl="0" indent="-285750">
              <a:lnSpc>
                <a:spcPct val="107000"/>
              </a:lnSpc>
              <a:spcBef>
                <a:spcPts val="200"/>
              </a:spcBef>
              <a:spcAft>
                <a:spcPts val="0"/>
              </a:spcAft>
              <a:buFont typeface="Arial" panose="020B0604020202020204" pitchFamily="34" charset="0"/>
              <a:buChar char="•"/>
            </a:pPr>
            <a:r>
              <a:rPr lang="fr-CA" sz="1600" b="1" dirty="0">
                <a:latin typeface="Arial" panose="020B0604020202020204" pitchFamily="34" charset="0"/>
                <a:ea typeface="Calibri" panose="020F0502020204030204" pitchFamily="34" charset="0"/>
                <a:cs typeface="Times New Roman" panose="02020603050405020304" pitchFamily="18" charset="0"/>
              </a:rPr>
              <a:t>Faire</a:t>
            </a:r>
            <a:r>
              <a:rPr lang="fr-CA" sz="1600" dirty="0">
                <a:latin typeface="Arial" panose="020B0604020202020204" pitchFamily="34" charset="0"/>
                <a:ea typeface="Calibri" panose="020F0502020204030204" pitchFamily="34" charset="0"/>
                <a:cs typeface="Times New Roman" panose="02020603050405020304" pitchFamily="18" charset="0"/>
              </a:rPr>
              <a:t> l’activité (exercice de réseautage</a:t>
            </a:r>
            <a:r>
              <a:rPr lang="fr-CA" sz="1600" dirty="0">
                <a:latin typeface="Arial" panose="020B0604020202020204" pitchFamily="34" charset="0"/>
                <a:ea typeface="Calibri" panose="020F0502020204030204" pitchFamily="34" charset="0"/>
                <a:cs typeface="Arial" panose="020B0604020202020204" pitchFamily="34" charset="0"/>
              </a:rPr>
              <a:t>).</a:t>
            </a:r>
          </a:p>
          <a:p>
            <a:pPr>
              <a:spcBef>
                <a:spcPts val="1200"/>
              </a:spcBef>
            </a:pPr>
            <a:r>
              <a:rPr lang="fr-CA" sz="1600" b="1" dirty="0">
                <a:latin typeface="Arial" panose="020B0604020202020204" pitchFamily="34" charset="0"/>
                <a:cs typeface="Arial" panose="020B0604020202020204" pitchFamily="34" charset="0"/>
              </a:rPr>
              <a:t>Justification</a:t>
            </a:r>
          </a:p>
          <a:p>
            <a:pPr marL="284400" indent="-28440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Pour être des mentorés efficaces, les participants doivent comprendre qu’ils sont maîtres de leur expérience de mentorat.</a:t>
            </a:r>
          </a:p>
          <a:p>
            <a:pPr>
              <a:spcBef>
                <a:spcPts val="1200"/>
              </a:spcBef>
            </a:pPr>
            <a:r>
              <a:rPr lang="fr-CA" sz="1600" b="1" dirty="0">
                <a:latin typeface="Arial" panose="020B0604020202020204" pitchFamily="34" charset="0"/>
                <a:cs typeface="Arial" panose="020B0604020202020204" pitchFamily="34" charset="0"/>
              </a:rPr>
              <a:t>Objectif</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Fournir aux mentorés les liens, les connaissances et les outils qu’ils utiliseront tout au long de leur expérience dans le programme de mentorat.</a:t>
            </a:r>
          </a:p>
        </p:txBody>
      </p:sp>
      <p:sp>
        <p:nvSpPr>
          <p:cNvPr id="3" name="Slide Number Placeholder 2">
            <a:extLst>
              <a:ext uri="{FF2B5EF4-FFF2-40B4-BE49-F238E27FC236}">
                <a16:creationId xmlns:a16="http://schemas.microsoft.com/office/drawing/2014/main" id="{F1A2F4F5-595B-45B6-BD8F-BEBB36AB4F1B}"/>
              </a:ext>
            </a:extLst>
          </p:cNvPr>
          <p:cNvSpPr>
            <a:spLocks noGrp="1"/>
          </p:cNvSpPr>
          <p:nvPr>
            <p:ph type="sldNum" sz="quarter" idx="4"/>
            <p:custDataLst>
              <p:tags r:id="rId3"/>
            </p:custDataLst>
          </p:nvPr>
        </p:nvSpPr>
        <p:spPr/>
        <p:txBody>
          <a:bodyPr/>
          <a:lstStyle/>
          <a:p>
            <a:fld id="{3884788F-3909-4E53-9C01-7D724614CA0D}" type="slidenum">
              <a:rPr lang="en-US" altLang="en-US" smtClean="0"/>
              <a:pPr/>
              <a:t>30</a:t>
            </a:fld>
            <a:endParaRPr lang="en-US" altLang="en-US"/>
          </a:p>
        </p:txBody>
      </p:sp>
    </p:spTree>
    <p:extLst>
      <p:ext uri="{BB962C8B-B14F-4D97-AF65-F5344CB8AC3E}">
        <p14:creationId xmlns:p14="http://schemas.microsoft.com/office/powerpoint/2010/main" val="2905477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1">
            <a:extLst>
              <a:ext uri="{FF2B5EF4-FFF2-40B4-BE49-F238E27FC236}">
                <a16:creationId xmlns:a16="http://schemas.microsoft.com/office/drawing/2014/main" id="{287D43E4-2397-4DFF-9F3C-F434C955A465}"/>
              </a:ext>
            </a:extLst>
          </p:cNvPr>
          <p:cNvSpPr txBox="1">
            <a:spLocks noChangeArrowheads="1"/>
          </p:cNvSpPr>
          <p:nvPr>
            <p:custDataLst>
              <p:tags r:id="rId1"/>
            </p:custDataLst>
          </p:nvPr>
        </p:nvSpPr>
        <p:spPr bwMode="auto">
          <a:xfrm>
            <a:off x="0" y="2162684"/>
            <a:ext cx="1219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CA" sz="2000" b="1" dirty="0">
                <a:solidFill>
                  <a:schemeClr val="bg1"/>
                </a:solidFill>
                <a:latin typeface="Encode Sans" pitchFamily="2" charset="77"/>
                <a:cs typeface="Arial" panose="020B0604020202020204" pitchFamily="34" charset="0"/>
              </a:rPr>
              <a:t>Discuter</a:t>
            </a:r>
          </a:p>
        </p:txBody>
      </p:sp>
    </p:spTree>
    <p:extLst>
      <p:ext uri="{BB962C8B-B14F-4D97-AF65-F5344CB8AC3E}">
        <p14:creationId xmlns:p14="http://schemas.microsoft.com/office/powerpoint/2010/main" val="1836957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custDataLst>
              <p:tags r:id="rId1"/>
            </p:custDataLst>
          </p:nvPr>
        </p:nvSpPr>
        <p:spPr>
          <a:xfrm>
            <a:off x="720000" y="720000"/>
            <a:ext cx="11367725" cy="400110"/>
          </a:xfrm>
          <a:prstGeom prst="rect">
            <a:avLst/>
          </a:prstGeom>
          <a:noFill/>
        </p:spPr>
        <p:txBody>
          <a:bodyPr wrap="square">
            <a:spAutoFit/>
          </a:bodyPr>
          <a:lstStyle/>
          <a:p>
            <a:pPr eaLnBrk="1" fontAlgn="auto" hangingPunct="1">
              <a:spcBef>
                <a:spcPts val="0"/>
              </a:spcBef>
              <a:spcAft>
                <a:spcPts val="0"/>
              </a:spcAft>
              <a:defRPr/>
            </a:pPr>
            <a:r>
              <a:rPr lang="fr-CA" sz="2000" b="1" dirty="0">
                <a:solidFill>
                  <a:srgbClr val="C00000"/>
                </a:solidFill>
                <a:latin typeface="Encode Sans" pitchFamily="2" charset="77"/>
                <a:ea typeface="Calibri" panose="020F0502020204030204" pitchFamily="34" charset="0"/>
                <a:cs typeface="Arial" panose="020B0604020202020204" pitchFamily="34" charset="0"/>
              </a:rPr>
              <a:t>Discuter du rôle du mentoré et de la manière d’être efficace</a:t>
            </a:r>
          </a:p>
        </p:txBody>
      </p:sp>
      <p:sp>
        <p:nvSpPr>
          <p:cNvPr id="5" name="TextBox 4">
            <a:extLst>
              <a:ext uri="{FF2B5EF4-FFF2-40B4-BE49-F238E27FC236}">
                <a16:creationId xmlns:a16="http://schemas.microsoft.com/office/drawing/2014/main" id="{5BE5DB48-AD01-4A8A-8830-2683674FC388}"/>
              </a:ext>
            </a:extLst>
          </p:cNvPr>
          <p:cNvSpPr txBox="1"/>
          <p:nvPr>
            <p:custDataLst>
              <p:tags r:id="rId2"/>
            </p:custDataLst>
          </p:nvPr>
        </p:nvSpPr>
        <p:spPr>
          <a:xfrm>
            <a:off x="720000" y="1440000"/>
            <a:ext cx="11078909" cy="2200602"/>
          </a:xfrm>
          <a:prstGeom prst="rect">
            <a:avLst/>
          </a:prstGeom>
          <a:noFill/>
        </p:spPr>
        <p:txBody>
          <a:bodyPr wrap="square" rtlCol="0">
            <a:spAutoFit/>
          </a:bodyPr>
          <a:lstStyle/>
          <a:p>
            <a:r>
              <a:rPr lang="fr-CA" sz="1600" b="1" dirty="0">
                <a:latin typeface="Arial" panose="020B0604020202020204" pitchFamily="34" charset="0"/>
                <a:cs typeface="Arial" panose="020B0604020202020204" pitchFamily="34" charset="0"/>
              </a:rPr>
              <a:t>Justification</a:t>
            </a:r>
          </a:p>
          <a:p>
            <a:pPr marL="284400" indent="-28440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Les mentorés doivent comprendre la chronologie d’un programme de mentorat ainsi que leurs rôles </a:t>
            </a:r>
            <a:br>
              <a:rPr lang="fr-CA" sz="1600" dirty="0">
                <a:latin typeface="Arial" panose="020B0604020202020204" pitchFamily="34" charset="0"/>
                <a:cs typeface="Arial" panose="020B0604020202020204" pitchFamily="34" charset="0"/>
              </a:rPr>
            </a:br>
            <a:r>
              <a:rPr lang="fr-CA" sz="1600" dirty="0">
                <a:latin typeface="Arial" panose="020B0604020202020204" pitchFamily="34" charset="0"/>
                <a:cs typeface="Arial" panose="020B0604020202020204" pitchFamily="34" charset="0"/>
              </a:rPr>
              <a:t>et responsabilités tout au long de celui-ci.</a:t>
            </a:r>
          </a:p>
          <a:p>
            <a:pPr>
              <a:spcBef>
                <a:spcPts val="1200"/>
              </a:spcBef>
            </a:pPr>
            <a:r>
              <a:rPr lang="fr-CA" sz="1600" b="1" dirty="0">
                <a:latin typeface="Arial" panose="020B0604020202020204" pitchFamily="34" charset="0"/>
                <a:cs typeface="Arial" panose="020B0604020202020204" pitchFamily="34" charset="0"/>
              </a:rPr>
              <a:t>Objectif</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Fournir aux mentorés les connaissances, les habiletés et les stratégies nécessaires pour être un mentoré efficace.</a:t>
            </a:r>
          </a:p>
          <a:p>
            <a:pPr>
              <a:spcBef>
                <a:spcPts val="1200"/>
              </a:spcBef>
            </a:pPr>
            <a:r>
              <a:rPr lang="fr-CA" sz="1600" b="1" dirty="0">
                <a:latin typeface="Arial" panose="020B0604020202020204" pitchFamily="34" charset="0"/>
                <a:cs typeface="Arial" panose="020B0604020202020204" pitchFamily="34" charset="0"/>
              </a:rPr>
              <a:t>Processus</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Discussions en grand groupe</a:t>
            </a:r>
          </a:p>
        </p:txBody>
      </p:sp>
      <p:sp>
        <p:nvSpPr>
          <p:cNvPr id="3" name="Slide Number Placeholder 2">
            <a:extLst>
              <a:ext uri="{FF2B5EF4-FFF2-40B4-BE49-F238E27FC236}">
                <a16:creationId xmlns:a16="http://schemas.microsoft.com/office/drawing/2014/main" id="{863D8E4C-D53A-4112-A220-527CA3C8FFDA}"/>
              </a:ext>
            </a:extLst>
          </p:cNvPr>
          <p:cNvSpPr>
            <a:spLocks noGrp="1"/>
          </p:cNvSpPr>
          <p:nvPr>
            <p:ph type="sldNum" sz="quarter" idx="4"/>
            <p:custDataLst>
              <p:tags r:id="rId3"/>
            </p:custDataLst>
          </p:nvPr>
        </p:nvSpPr>
        <p:spPr/>
        <p:txBody>
          <a:bodyPr/>
          <a:lstStyle/>
          <a:p>
            <a:fld id="{3884788F-3909-4E53-9C01-7D724614CA0D}" type="slidenum">
              <a:rPr lang="en-US" altLang="en-US" smtClean="0"/>
              <a:pPr/>
              <a:t>32</a:t>
            </a:fld>
            <a:endParaRPr lang="en-US" altLang="en-US"/>
          </a:p>
        </p:txBody>
      </p:sp>
    </p:spTree>
    <p:extLst>
      <p:ext uri="{BB962C8B-B14F-4D97-AF65-F5344CB8AC3E}">
        <p14:creationId xmlns:p14="http://schemas.microsoft.com/office/powerpoint/2010/main" val="768728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FFBAFB-7D9A-4239-832D-EAD21565FBA9}"/>
              </a:ext>
            </a:extLst>
          </p:cNvPr>
          <p:cNvSpPr txBox="1"/>
          <p:nvPr>
            <p:custDataLst>
              <p:tags r:id="rId1"/>
            </p:custDataLst>
          </p:nvPr>
        </p:nvSpPr>
        <p:spPr>
          <a:xfrm>
            <a:off x="720000" y="720000"/>
            <a:ext cx="10521795" cy="400110"/>
          </a:xfrm>
          <a:prstGeom prst="rect">
            <a:avLst/>
          </a:prstGeom>
          <a:noFill/>
        </p:spPr>
        <p:txBody>
          <a:bodyPr wrap="square">
            <a:spAutoFit/>
          </a:bodyPr>
          <a:lstStyle/>
          <a:p>
            <a:pPr eaLnBrk="1" fontAlgn="auto" hangingPunct="1">
              <a:spcBef>
                <a:spcPts val="0"/>
              </a:spcBef>
              <a:spcAft>
                <a:spcPts val="0"/>
              </a:spcAft>
              <a:defRPr/>
            </a:pPr>
            <a:r>
              <a:rPr lang="fr-CA" sz="2000" b="1" dirty="0">
                <a:solidFill>
                  <a:srgbClr val="C00000"/>
                </a:solidFill>
                <a:latin typeface="Encode Sans" pitchFamily="2" charset="77"/>
                <a:cs typeface="Arial" panose="020B0604020202020204" pitchFamily="34" charset="0"/>
              </a:rPr>
              <a:t>Rôles et responsabilités du mentoré</a:t>
            </a:r>
          </a:p>
        </p:txBody>
      </p:sp>
      <p:sp>
        <p:nvSpPr>
          <p:cNvPr id="2" name="Slide Number Placeholder 1">
            <a:extLst>
              <a:ext uri="{FF2B5EF4-FFF2-40B4-BE49-F238E27FC236}">
                <a16:creationId xmlns:a16="http://schemas.microsoft.com/office/drawing/2014/main" id="{1F78DE5A-32D8-487D-83DB-8AF73EA5670F}"/>
              </a:ext>
            </a:extLst>
          </p:cNvPr>
          <p:cNvSpPr>
            <a:spLocks noGrp="1"/>
          </p:cNvSpPr>
          <p:nvPr>
            <p:ph type="sldNum" sz="quarter" idx="4"/>
            <p:custDataLst>
              <p:tags r:id="rId2"/>
            </p:custDataLst>
          </p:nvPr>
        </p:nvSpPr>
        <p:spPr/>
        <p:txBody>
          <a:bodyPr/>
          <a:lstStyle/>
          <a:p>
            <a:fld id="{3884788F-3909-4E53-9C01-7D724614CA0D}" type="slidenum">
              <a:rPr lang="en-US" altLang="en-US" smtClean="0"/>
              <a:pPr/>
              <a:t>33</a:t>
            </a:fld>
            <a:endParaRPr lang="en-US" altLang="en-US"/>
          </a:p>
        </p:txBody>
      </p:sp>
      <p:pic>
        <p:nvPicPr>
          <p:cNvPr id="8" name="Picture 7">
            <a:extLst>
              <a:ext uri="{FF2B5EF4-FFF2-40B4-BE49-F238E27FC236}">
                <a16:creationId xmlns:a16="http://schemas.microsoft.com/office/drawing/2014/main" id="{D43E38FB-B514-4F40-A3EE-E99789E37779}"/>
              </a:ext>
            </a:extLst>
          </p:cNvPr>
          <p:cNvPicPr>
            <a:picLocks noChangeAspect="1"/>
          </p:cNvPicPr>
          <p:nvPr/>
        </p:nvPicPr>
        <p:blipFill rotWithShape="1">
          <a:blip r:embed="rId4"/>
          <a:srcRect l="17930" t="32030" r="18752" b="25364"/>
          <a:stretch/>
        </p:blipFill>
        <p:spPr>
          <a:xfrm>
            <a:off x="511212" y="1398255"/>
            <a:ext cx="10730584" cy="4061490"/>
          </a:xfrm>
          <a:prstGeom prst="rect">
            <a:avLst/>
          </a:prstGeom>
        </p:spPr>
      </p:pic>
    </p:spTree>
    <p:extLst>
      <p:ext uri="{BB962C8B-B14F-4D97-AF65-F5344CB8AC3E}">
        <p14:creationId xmlns:p14="http://schemas.microsoft.com/office/powerpoint/2010/main" val="3336147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BF6728-4D34-4F8D-9A92-F200405CEC71}"/>
              </a:ext>
            </a:extLst>
          </p:cNvPr>
          <p:cNvSpPr txBox="1"/>
          <p:nvPr>
            <p:custDataLst>
              <p:tags r:id="rId1"/>
            </p:custDataLst>
          </p:nvPr>
        </p:nvSpPr>
        <p:spPr>
          <a:xfrm>
            <a:off x="720000" y="720000"/>
            <a:ext cx="10540555" cy="400110"/>
          </a:xfrm>
          <a:prstGeom prst="rect">
            <a:avLst/>
          </a:prstGeom>
          <a:noFill/>
        </p:spPr>
        <p:txBody>
          <a:bodyPr wrap="square">
            <a:spAutoFit/>
          </a:bodyPr>
          <a:lstStyle/>
          <a:p>
            <a:pPr eaLnBrk="1" fontAlgn="auto" hangingPunct="1">
              <a:spcBef>
                <a:spcPts val="0"/>
              </a:spcBef>
              <a:spcAft>
                <a:spcPts val="0"/>
              </a:spcAft>
              <a:defRPr/>
            </a:pPr>
            <a:r>
              <a:rPr lang="fr-CA" sz="2000" b="1" dirty="0">
                <a:solidFill>
                  <a:srgbClr val="C00000"/>
                </a:solidFill>
                <a:latin typeface="Encode Sans" pitchFamily="2" charset="77"/>
                <a:cs typeface="Arial" panose="020B0604020202020204" pitchFamily="34" charset="0"/>
              </a:rPr>
              <a:t>Rôles et responsabilités du mentoré (suite)</a:t>
            </a:r>
          </a:p>
        </p:txBody>
      </p:sp>
      <p:sp>
        <p:nvSpPr>
          <p:cNvPr id="2" name="Slide Number Placeholder 1">
            <a:extLst>
              <a:ext uri="{FF2B5EF4-FFF2-40B4-BE49-F238E27FC236}">
                <a16:creationId xmlns:a16="http://schemas.microsoft.com/office/drawing/2014/main" id="{6326DC7C-09DE-41D4-B7A3-EE544245C77A}"/>
              </a:ext>
            </a:extLst>
          </p:cNvPr>
          <p:cNvSpPr>
            <a:spLocks noGrp="1"/>
          </p:cNvSpPr>
          <p:nvPr>
            <p:ph type="sldNum" sz="quarter" idx="4"/>
            <p:custDataLst>
              <p:tags r:id="rId2"/>
            </p:custDataLst>
          </p:nvPr>
        </p:nvSpPr>
        <p:spPr/>
        <p:txBody>
          <a:bodyPr/>
          <a:lstStyle/>
          <a:p>
            <a:fld id="{3884788F-3909-4E53-9C01-7D724614CA0D}" type="slidenum">
              <a:rPr lang="en-US" altLang="en-US" smtClean="0"/>
              <a:pPr/>
              <a:t>34</a:t>
            </a:fld>
            <a:endParaRPr lang="en-US" altLang="en-US"/>
          </a:p>
        </p:txBody>
      </p:sp>
      <p:sp>
        <p:nvSpPr>
          <p:cNvPr id="5" name="Rectangle 4">
            <a:extLst>
              <a:ext uri="{FF2B5EF4-FFF2-40B4-BE49-F238E27FC236}">
                <a16:creationId xmlns:a16="http://schemas.microsoft.com/office/drawing/2014/main" id="{7580C206-0330-3F45-867D-8CD6DD449FED}"/>
              </a:ext>
            </a:extLst>
          </p:cNvPr>
          <p:cNvSpPr/>
          <p:nvPr>
            <p:custDataLst>
              <p:tags r:id="rId3"/>
            </p:custDataLst>
          </p:nvPr>
        </p:nvSpPr>
        <p:spPr>
          <a:xfrm>
            <a:off x="9255211" y="4967416"/>
            <a:ext cx="358346"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D6A1E2B-360F-45E1-AC6D-594023088056}"/>
              </a:ext>
            </a:extLst>
          </p:cNvPr>
          <p:cNvPicPr>
            <a:picLocks noChangeAspect="1"/>
          </p:cNvPicPr>
          <p:nvPr/>
        </p:nvPicPr>
        <p:blipFill rotWithShape="1">
          <a:blip r:embed="rId5"/>
          <a:srcRect l="17673" t="39233" r="18570" b="23515"/>
          <a:stretch/>
        </p:blipFill>
        <p:spPr>
          <a:xfrm>
            <a:off x="500819" y="1676258"/>
            <a:ext cx="10540555" cy="3464153"/>
          </a:xfrm>
          <a:prstGeom prst="rect">
            <a:avLst/>
          </a:prstGeom>
        </p:spPr>
      </p:pic>
    </p:spTree>
    <p:extLst>
      <p:ext uri="{BB962C8B-B14F-4D97-AF65-F5344CB8AC3E}">
        <p14:creationId xmlns:p14="http://schemas.microsoft.com/office/powerpoint/2010/main" val="347838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62719B-34E5-4823-8CBE-5ABA27D62914}"/>
              </a:ext>
            </a:extLst>
          </p:cNvPr>
          <p:cNvSpPr txBox="1"/>
          <p:nvPr>
            <p:custDataLst>
              <p:tags r:id="rId1"/>
            </p:custDataLst>
          </p:nvPr>
        </p:nvSpPr>
        <p:spPr>
          <a:xfrm>
            <a:off x="720000" y="720000"/>
            <a:ext cx="10624227" cy="400110"/>
          </a:xfrm>
          <a:prstGeom prst="rect">
            <a:avLst/>
          </a:prstGeom>
          <a:noFill/>
        </p:spPr>
        <p:txBody>
          <a:bodyPr wrap="square">
            <a:spAutoFit/>
          </a:bodyPr>
          <a:lstStyle/>
          <a:p>
            <a:pPr eaLnBrk="1" fontAlgn="auto" hangingPunct="1">
              <a:spcBef>
                <a:spcPts val="0"/>
              </a:spcBef>
              <a:spcAft>
                <a:spcPts val="0"/>
              </a:spcAft>
              <a:defRPr/>
            </a:pPr>
            <a:r>
              <a:rPr lang="fr-CA" sz="2000" b="1" dirty="0">
                <a:solidFill>
                  <a:srgbClr val="C00000"/>
                </a:solidFill>
                <a:latin typeface="Encode Sans" pitchFamily="2" charset="77"/>
                <a:cs typeface="Arial" panose="020B0604020202020204" pitchFamily="34" charset="0"/>
              </a:rPr>
              <a:t>Rôles et responsabilités du mentoré (suite)</a:t>
            </a:r>
          </a:p>
        </p:txBody>
      </p:sp>
      <p:sp>
        <p:nvSpPr>
          <p:cNvPr id="2" name="Slide Number Placeholder 1">
            <a:extLst>
              <a:ext uri="{FF2B5EF4-FFF2-40B4-BE49-F238E27FC236}">
                <a16:creationId xmlns:a16="http://schemas.microsoft.com/office/drawing/2014/main" id="{89FFA8CD-B792-455B-9FC4-7F39B480BE24}"/>
              </a:ext>
            </a:extLst>
          </p:cNvPr>
          <p:cNvSpPr>
            <a:spLocks noGrp="1"/>
          </p:cNvSpPr>
          <p:nvPr>
            <p:ph type="sldNum" sz="quarter" idx="4"/>
            <p:custDataLst>
              <p:tags r:id="rId2"/>
            </p:custDataLst>
          </p:nvPr>
        </p:nvSpPr>
        <p:spPr/>
        <p:txBody>
          <a:bodyPr/>
          <a:lstStyle/>
          <a:p>
            <a:fld id="{3884788F-3909-4E53-9C01-7D724614CA0D}" type="slidenum">
              <a:rPr lang="en-US" altLang="en-US" smtClean="0"/>
              <a:pPr/>
              <a:t>35</a:t>
            </a:fld>
            <a:endParaRPr lang="en-US" altLang="en-US"/>
          </a:p>
        </p:txBody>
      </p:sp>
      <p:pic>
        <p:nvPicPr>
          <p:cNvPr id="6" name="Picture 5">
            <a:extLst>
              <a:ext uri="{FF2B5EF4-FFF2-40B4-BE49-F238E27FC236}">
                <a16:creationId xmlns:a16="http://schemas.microsoft.com/office/drawing/2014/main" id="{7C57BAE0-C596-4A31-AC62-CAB88899A46A}"/>
              </a:ext>
            </a:extLst>
          </p:cNvPr>
          <p:cNvPicPr>
            <a:picLocks noChangeAspect="1"/>
          </p:cNvPicPr>
          <p:nvPr/>
        </p:nvPicPr>
        <p:blipFill rotWithShape="1">
          <a:blip r:embed="rId5"/>
          <a:srcRect l="17844" t="38879" r="18338" b="23985"/>
          <a:stretch/>
        </p:blipFill>
        <p:spPr>
          <a:xfrm>
            <a:off x="570807" y="1556951"/>
            <a:ext cx="10624227" cy="3477504"/>
          </a:xfrm>
          <a:prstGeom prst="rect">
            <a:avLst/>
          </a:prstGeom>
        </p:spPr>
      </p:pic>
    </p:spTree>
    <p:extLst>
      <p:ext uri="{BB962C8B-B14F-4D97-AF65-F5344CB8AC3E}">
        <p14:creationId xmlns:p14="http://schemas.microsoft.com/office/powerpoint/2010/main" val="1864943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1C0D94-4931-414E-8E43-A5B32869154C}"/>
              </a:ext>
            </a:extLst>
          </p:cNvPr>
          <p:cNvSpPr txBox="1"/>
          <p:nvPr>
            <p:custDataLst>
              <p:tags r:id="rId1"/>
            </p:custDataLst>
          </p:nvPr>
        </p:nvSpPr>
        <p:spPr>
          <a:xfrm>
            <a:off x="720000" y="1440000"/>
            <a:ext cx="9820972" cy="2369880"/>
          </a:xfrm>
          <a:prstGeom prst="rect">
            <a:avLst/>
          </a:prstGeom>
          <a:noFill/>
        </p:spPr>
        <p:txBody>
          <a:bodyPr wrap="square">
            <a:spAutoFit/>
          </a:bodyPr>
          <a:lstStyle/>
          <a:p>
            <a:pPr eaLnBrk="1" fontAlgn="auto" hangingPunct="1">
              <a:spcBef>
                <a:spcPts val="0"/>
              </a:spcBef>
              <a:spcAft>
                <a:spcPts val="0"/>
              </a:spcAft>
              <a:defRPr/>
            </a:pPr>
            <a:r>
              <a:rPr lang="fr-CA" sz="1600" b="1" dirty="0">
                <a:latin typeface="Arial" panose="020B0604020202020204" pitchFamily="34" charset="0"/>
                <a:cs typeface="Arial" panose="020B0604020202020204" pitchFamily="34" charset="0"/>
              </a:rPr>
              <a:t>Les habiletés importantes pour un mentoré sont les suivantes : </a:t>
            </a:r>
          </a:p>
          <a:p>
            <a:pPr marL="284400" indent="-284400" eaLnBrk="1" fontAlgn="auto" hangingPunct="1">
              <a:spcBef>
                <a:spcPts val="200"/>
              </a:spcBef>
              <a:spcAft>
                <a:spcPts val="0"/>
              </a:spcAft>
              <a:buFont typeface="Arial" panose="020B0604020202020204" pitchFamily="34" charset="0"/>
              <a:buChar char="•"/>
              <a:defRPr/>
            </a:pPr>
            <a:r>
              <a:rPr lang="fr-CA" sz="1600" dirty="0">
                <a:latin typeface="Arial" panose="020B0604020202020204" pitchFamily="34" charset="0"/>
                <a:cs typeface="Arial" panose="020B0604020202020204" pitchFamily="34" charset="0"/>
              </a:rPr>
              <a:t>Communication efficace;</a:t>
            </a:r>
          </a:p>
          <a:p>
            <a:pPr marL="284400" indent="-284400" eaLnBrk="1" fontAlgn="auto" hangingPunct="1">
              <a:spcBef>
                <a:spcPts val="200"/>
              </a:spcBef>
              <a:spcAft>
                <a:spcPts val="0"/>
              </a:spcAft>
              <a:buFont typeface="Arial" panose="020B0604020202020204" pitchFamily="34" charset="0"/>
              <a:buChar char="•"/>
              <a:defRPr/>
            </a:pPr>
            <a:r>
              <a:rPr lang="fr-CA" sz="1600" dirty="0">
                <a:latin typeface="Arial" panose="020B0604020202020204" pitchFamily="34" charset="0"/>
                <a:cs typeface="Arial" panose="020B0604020202020204" pitchFamily="34" charset="0"/>
              </a:rPr>
              <a:t>Écoute active;</a:t>
            </a:r>
          </a:p>
          <a:p>
            <a:pPr marL="284400" indent="-284400" eaLnBrk="1" fontAlgn="auto" hangingPunct="1">
              <a:spcBef>
                <a:spcPts val="200"/>
              </a:spcBef>
              <a:spcAft>
                <a:spcPts val="0"/>
              </a:spcAft>
              <a:buFont typeface="Arial" panose="020B0604020202020204" pitchFamily="34" charset="0"/>
              <a:buChar char="•"/>
              <a:defRPr/>
            </a:pPr>
            <a:r>
              <a:rPr lang="fr-CA" sz="1600" dirty="0">
                <a:latin typeface="Arial" panose="020B0604020202020204" pitchFamily="34" charset="0"/>
                <a:cs typeface="Arial" panose="020B0604020202020204" pitchFamily="34" charset="0"/>
              </a:rPr>
              <a:t>Participation active à la relation de mentorat;</a:t>
            </a:r>
          </a:p>
          <a:p>
            <a:pPr marL="284400" indent="-284400" eaLnBrk="1" fontAlgn="auto" hangingPunct="1">
              <a:spcBef>
                <a:spcPts val="200"/>
              </a:spcBef>
              <a:spcAft>
                <a:spcPts val="0"/>
              </a:spcAft>
              <a:buFont typeface="Arial" panose="020B0604020202020204" pitchFamily="34" charset="0"/>
              <a:buChar char="•"/>
              <a:defRPr/>
            </a:pPr>
            <a:r>
              <a:rPr lang="fr-CA" sz="1600" dirty="0">
                <a:latin typeface="Arial" panose="020B0604020202020204" pitchFamily="34" charset="0"/>
                <a:cs typeface="Arial" panose="020B0604020202020204" pitchFamily="34" charset="0"/>
              </a:rPr>
              <a:t>Volonté d’essayer de nouvelles choses;</a:t>
            </a:r>
          </a:p>
          <a:p>
            <a:pPr marL="284400" indent="-284400" eaLnBrk="1" fontAlgn="auto" hangingPunct="1">
              <a:spcBef>
                <a:spcPts val="200"/>
              </a:spcBef>
              <a:spcAft>
                <a:spcPts val="0"/>
              </a:spcAft>
              <a:buFont typeface="Arial" panose="020B0604020202020204" pitchFamily="34" charset="0"/>
              <a:buChar char="•"/>
              <a:defRPr/>
            </a:pPr>
            <a:r>
              <a:rPr lang="fr-CA" sz="1600" dirty="0">
                <a:latin typeface="Arial" panose="020B0604020202020204" pitchFamily="34" charset="0"/>
                <a:cs typeface="Arial" panose="020B0604020202020204" pitchFamily="34" charset="0"/>
              </a:rPr>
              <a:t>Ouverture à la rétroaction.</a:t>
            </a:r>
          </a:p>
          <a:p>
            <a:pPr eaLnBrk="1" fontAlgn="auto" hangingPunct="1">
              <a:spcBef>
                <a:spcPts val="1200"/>
              </a:spcBef>
              <a:spcAft>
                <a:spcPts val="0"/>
              </a:spcAft>
              <a:defRPr/>
            </a:pPr>
            <a:r>
              <a:rPr lang="fr-CA" sz="1600" b="1" dirty="0">
                <a:latin typeface="Arial" panose="020B0604020202020204" pitchFamily="34" charset="0"/>
                <a:cs typeface="Arial" panose="020B0604020202020204" pitchFamily="34" charset="0"/>
              </a:rPr>
              <a:t>Discussion : </a:t>
            </a:r>
          </a:p>
          <a:p>
            <a:pPr marL="284400" indent="-284400" eaLnBrk="1" fontAlgn="auto" hangingPunct="1">
              <a:spcBef>
                <a:spcPts val="200"/>
              </a:spcBef>
              <a:spcAft>
                <a:spcPts val="900"/>
              </a:spcAft>
              <a:buFont typeface="Arial" panose="020B0604020202020204" pitchFamily="34" charset="0"/>
              <a:buChar char="•"/>
              <a:defRPr/>
            </a:pPr>
            <a:r>
              <a:rPr lang="fr-CA" sz="1600" dirty="0">
                <a:latin typeface="Arial" panose="020B0604020202020204" pitchFamily="34" charset="0"/>
                <a:cs typeface="Arial" panose="020B0604020202020204" pitchFamily="34" charset="0"/>
              </a:rPr>
              <a:t>Aimeriez-vous ajouter d’autres habiletés ou stratégies à cette liste?</a:t>
            </a:r>
          </a:p>
        </p:txBody>
      </p:sp>
      <p:sp>
        <p:nvSpPr>
          <p:cNvPr id="7" name="TextBox 6">
            <a:extLst>
              <a:ext uri="{FF2B5EF4-FFF2-40B4-BE49-F238E27FC236}">
                <a16:creationId xmlns:a16="http://schemas.microsoft.com/office/drawing/2014/main" id="{10614F89-E3AB-4CA5-9CCA-32AECA38072F}"/>
              </a:ext>
            </a:extLst>
          </p:cNvPr>
          <p:cNvSpPr txBox="1"/>
          <p:nvPr>
            <p:custDataLst>
              <p:tags r:id="rId2"/>
            </p:custDataLst>
          </p:nvPr>
        </p:nvSpPr>
        <p:spPr>
          <a:xfrm>
            <a:off x="720000" y="720000"/>
            <a:ext cx="10140592" cy="400110"/>
          </a:xfrm>
          <a:prstGeom prst="rect">
            <a:avLst/>
          </a:prstGeom>
          <a:noFill/>
        </p:spPr>
        <p:txBody>
          <a:bodyPr wrap="square">
            <a:spAutoFit/>
          </a:bodyPr>
          <a:lstStyle/>
          <a:p>
            <a:pPr eaLnBrk="1" fontAlgn="auto" hangingPunct="1">
              <a:spcBef>
                <a:spcPts val="0"/>
              </a:spcBef>
              <a:spcAft>
                <a:spcPts val="0"/>
              </a:spcAft>
              <a:defRPr/>
            </a:pPr>
            <a:r>
              <a:rPr lang="fr-CA" sz="2000" b="1" dirty="0">
                <a:solidFill>
                  <a:srgbClr val="C00000"/>
                </a:solidFill>
                <a:latin typeface="Encode Sans" pitchFamily="2" charset="77"/>
                <a:cs typeface="Arial" panose="020B0604020202020204" pitchFamily="34" charset="0"/>
              </a:rPr>
              <a:t>Stratégies pour être un mentoré efficace</a:t>
            </a:r>
          </a:p>
        </p:txBody>
      </p:sp>
      <p:sp>
        <p:nvSpPr>
          <p:cNvPr id="5" name="TextBox 4">
            <a:extLst>
              <a:ext uri="{FF2B5EF4-FFF2-40B4-BE49-F238E27FC236}">
                <a16:creationId xmlns:a16="http://schemas.microsoft.com/office/drawing/2014/main" id="{A7A22E57-CB6C-4346-BCE5-2FAB0EDE278D}"/>
              </a:ext>
            </a:extLst>
          </p:cNvPr>
          <p:cNvSpPr txBox="1"/>
          <p:nvPr>
            <p:custDataLst>
              <p:tags r:id="rId3"/>
            </p:custDataLst>
          </p:nvPr>
        </p:nvSpPr>
        <p:spPr>
          <a:xfrm>
            <a:off x="720000" y="6249600"/>
            <a:ext cx="5360106" cy="307777"/>
          </a:xfrm>
          <a:prstGeom prst="rect">
            <a:avLst/>
          </a:prstGeom>
          <a:noFill/>
        </p:spPr>
        <p:txBody>
          <a:bodyPr wrap="square">
            <a:spAutoFit/>
          </a:bodyPr>
          <a:lstStyle/>
          <a:p>
            <a:pPr eaLnBrk="1" fontAlgn="auto" hangingPunct="1">
              <a:spcBef>
                <a:spcPts val="0"/>
              </a:spcBef>
              <a:spcAft>
                <a:spcPts val="0"/>
              </a:spcAft>
              <a:defRPr/>
            </a:pPr>
            <a:r>
              <a:rPr lang="fr-CA" sz="1400" i="1" dirty="0">
                <a:solidFill>
                  <a:schemeClr val="bg1">
                    <a:lumMod val="50000"/>
                  </a:schemeClr>
                </a:solidFill>
                <a:latin typeface="Arial" panose="020B0604020202020204" pitchFamily="34" charset="0"/>
                <a:cs typeface="Arial" panose="020B0604020202020204" pitchFamily="34" charset="0"/>
              </a:rPr>
              <a:t>Guide pour mentoré, page 29</a:t>
            </a:r>
          </a:p>
        </p:txBody>
      </p:sp>
      <p:sp>
        <p:nvSpPr>
          <p:cNvPr id="2" name="Slide Number Placeholder 1">
            <a:extLst>
              <a:ext uri="{FF2B5EF4-FFF2-40B4-BE49-F238E27FC236}">
                <a16:creationId xmlns:a16="http://schemas.microsoft.com/office/drawing/2014/main" id="{DA03CB45-7ACB-4C6F-B333-18F1A6427481}"/>
              </a:ext>
            </a:extLst>
          </p:cNvPr>
          <p:cNvSpPr>
            <a:spLocks noGrp="1"/>
          </p:cNvSpPr>
          <p:nvPr>
            <p:ph type="sldNum" sz="quarter" idx="4"/>
            <p:custDataLst>
              <p:tags r:id="rId4"/>
            </p:custDataLst>
          </p:nvPr>
        </p:nvSpPr>
        <p:spPr/>
        <p:txBody>
          <a:bodyPr/>
          <a:lstStyle/>
          <a:p>
            <a:fld id="{3884788F-3909-4E53-9C01-7D724614CA0D}" type="slidenum">
              <a:rPr lang="en-US" altLang="en-US" smtClean="0"/>
              <a:pPr/>
              <a:t>36</a:t>
            </a:fld>
            <a:endParaRPr lang="en-US" altLang="en-US"/>
          </a:p>
        </p:txBody>
      </p:sp>
    </p:spTree>
    <p:extLst>
      <p:ext uri="{BB962C8B-B14F-4D97-AF65-F5344CB8AC3E}">
        <p14:creationId xmlns:p14="http://schemas.microsoft.com/office/powerpoint/2010/main" val="1839082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0614F89-E3AB-4CA5-9CCA-32AECA38072F}"/>
              </a:ext>
            </a:extLst>
          </p:cNvPr>
          <p:cNvSpPr txBox="1"/>
          <p:nvPr>
            <p:custDataLst>
              <p:tags r:id="rId1"/>
            </p:custDataLst>
          </p:nvPr>
        </p:nvSpPr>
        <p:spPr>
          <a:xfrm>
            <a:off x="720000" y="509932"/>
            <a:ext cx="8615601" cy="400110"/>
          </a:xfrm>
          <a:prstGeom prst="rect">
            <a:avLst/>
          </a:prstGeom>
          <a:noFill/>
        </p:spPr>
        <p:txBody>
          <a:bodyPr wrap="square">
            <a:spAutoFit/>
          </a:bodyPr>
          <a:lstStyle/>
          <a:p>
            <a:pPr eaLnBrk="1" fontAlgn="auto" hangingPunct="1">
              <a:spcBef>
                <a:spcPts val="0"/>
              </a:spcBef>
              <a:spcAft>
                <a:spcPts val="0"/>
              </a:spcAft>
              <a:defRPr/>
            </a:pPr>
            <a:r>
              <a:rPr lang="fr-CA" sz="2000" b="1">
                <a:solidFill>
                  <a:srgbClr val="C00000"/>
                </a:solidFill>
                <a:latin typeface="Encode Sans" pitchFamily="2" charset="77"/>
                <a:cs typeface="Arial" panose="020B0604020202020204" pitchFamily="34" charset="0"/>
              </a:rPr>
              <a:t>Profiter du mentorat au maximum</a:t>
            </a:r>
          </a:p>
        </p:txBody>
      </p:sp>
      <p:graphicFrame>
        <p:nvGraphicFramePr>
          <p:cNvPr id="2" name="Table 2">
            <a:extLst>
              <a:ext uri="{FF2B5EF4-FFF2-40B4-BE49-F238E27FC236}">
                <a16:creationId xmlns:a16="http://schemas.microsoft.com/office/drawing/2014/main" id="{CF9E586B-4B5D-45D6-9FF7-CA478ACDCBCB}"/>
              </a:ext>
            </a:extLst>
          </p:cNvPr>
          <p:cNvGraphicFramePr>
            <a:graphicFrameLocks noGrp="1"/>
          </p:cNvGraphicFramePr>
          <p:nvPr>
            <p:custDataLst>
              <p:tags r:id="rId2"/>
            </p:custDataLst>
            <p:extLst>
              <p:ext uri="{D42A27DB-BD31-4B8C-83A1-F6EECF244321}">
                <p14:modId xmlns:p14="http://schemas.microsoft.com/office/powerpoint/2010/main" val="2521000605"/>
              </p:ext>
            </p:extLst>
          </p:nvPr>
        </p:nvGraphicFramePr>
        <p:xfrm>
          <a:off x="720000" y="1440000"/>
          <a:ext cx="9684324" cy="4156347"/>
        </p:xfrm>
        <a:graphic>
          <a:graphicData uri="http://schemas.openxmlformats.org/drawingml/2006/table">
            <a:tbl>
              <a:tblPr firstRow="1" bandRow="1">
                <a:tableStyleId>{5940675A-B579-460E-94D1-54222C63F5DA}</a:tableStyleId>
              </a:tblPr>
              <a:tblGrid>
                <a:gridCol w="2511715">
                  <a:extLst>
                    <a:ext uri="{9D8B030D-6E8A-4147-A177-3AD203B41FA5}">
                      <a16:colId xmlns:a16="http://schemas.microsoft.com/office/drawing/2014/main" val="1784271300"/>
                    </a:ext>
                  </a:extLst>
                </a:gridCol>
                <a:gridCol w="7172609">
                  <a:extLst>
                    <a:ext uri="{9D8B030D-6E8A-4147-A177-3AD203B41FA5}">
                      <a16:colId xmlns:a16="http://schemas.microsoft.com/office/drawing/2014/main" val="631353751"/>
                    </a:ext>
                  </a:extLst>
                </a:gridCol>
              </a:tblGrid>
              <a:tr h="955947">
                <a:tc>
                  <a:txBody>
                    <a:bodyPr/>
                    <a:lstStyle/>
                    <a:p>
                      <a:pPr algn="ctr"/>
                      <a:r>
                        <a:rPr lang="fr-CA" sz="1800" b="1" i="0" dirty="0">
                          <a:solidFill>
                            <a:schemeClr val="bg1"/>
                          </a:solidFill>
                          <a:latin typeface="Encode Sans" pitchFamily="2" charset="77"/>
                          <a:cs typeface="Arial" panose="020B0604020202020204" pitchFamily="34" charset="0"/>
                        </a:rPr>
                        <a:t>Recevoir une rétroaction</a:t>
                      </a:r>
                    </a:p>
                  </a:txBody>
                  <a:tcPr anchor="ctr">
                    <a:solidFill>
                      <a:srgbClr val="49545A"/>
                    </a:solidFill>
                  </a:tcPr>
                </a:tc>
                <a:tc>
                  <a:txBody>
                    <a:bodyPr/>
                    <a:lstStyle/>
                    <a:p>
                      <a:pPr marL="357750" lvl="0" indent="-285750">
                        <a:buFont typeface="Arial" panose="020B0604020202020204" pitchFamily="34" charset="0"/>
                        <a:buChar char="•"/>
                      </a:pPr>
                      <a:r>
                        <a:rPr lang="fr-CA" sz="1600">
                          <a:latin typeface="Arial" panose="020B0604020202020204" pitchFamily="34" charset="0"/>
                          <a:cs typeface="Arial" panose="020B0604020202020204" pitchFamily="34" charset="0"/>
                        </a:rPr>
                        <a:t>Prenez connaissance de vos forces actuelles</a:t>
                      </a:r>
                    </a:p>
                    <a:p>
                      <a:pPr marL="357750" lvl="0" indent="-285750">
                        <a:buFont typeface="Arial" panose="020B0604020202020204" pitchFamily="34" charset="0"/>
                        <a:buChar char="•"/>
                      </a:pPr>
                      <a:r>
                        <a:rPr lang="fr-CA" sz="1600">
                          <a:latin typeface="Arial" panose="020B0604020202020204" pitchFamily="34" charset="0"/>
                          <a:cs typeface="Arial" panose="020B0604020202020204" pitchFamily="34" charset="0"/>
                        </a:rPr>
                        <a:t>Prenez connaissance de vos possibilités de développement futur</a:t>
                      </a:r>
                    </a:p>
                    <a:p>
                      <a:pPr marL="357750" lvl="0" indent="-285750">
                        <a:buFont typeface="Arial" panose="020B0604020202020204" pitchFamily="34" charset="0"/>
                        <a:buChar char="•"/>
                      </a:pPr>
                      <a:r>
                        <a:rPr lang="fr-CA" sz="1600">
                          <a:latin typeface="Arial" panose="020B0604020202020204" pitchFamily="34" charset="0"/>
                          <a:cs typeface="Arial" panose="020B0604020202020204" pitchFamily="34" charset="0"/>
                        </a:rPr>
                        <a:t>Ouvrez de nouvelles portes pour votre avancement professionnel</a:t>
                      </a:r>
                    </a:p>
                  </a:txBody>
                  <a:tcPr anchor="ctr"/>
                </a:tc>
                <a:extLst>
                  <a:ext uri="{0D108BD9-81ED-4DB2-BD59-A6C34878D82A}">
                    <a16:rowId xmlns:a16="http://schemas.microsoft.com/office/drawing/2014/main" val="2907720816"/>
                  </a:ext>
                </a:extLst>
              </a:tr>
              <a:tr h="5840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b="1" i="0">
                          <a:solidFill>
                            <a:schemeClr val="bg1"/>
                          </a:solidFill>
                          <a:latin typeface="Encode Sans" pitchFamily="2" charset="77"/>
                          <a:cs typeface="Arial" panose="020B0604020202020204" pitchFamily="34" charset="0"/>
                        </a:rPr>
                        <a:t>Engagez la conversation</a:t>
                      </a:r>
                    </a:p>
                  </a:txBody>
                  <a:tcPr anchor="ctr">
                    <a:solidFill>
                      <a:srgbClr val="49545A"/>
                    </a:solidFill>
                  </a:tcPr>
                </a:tc>
                <a:tc>
                  <a:txBody>
                    <a:bodyPr/>
                    <a:lstStyle/>
                    <a:p>
                      <a:pPr marL="357750" lvl="0" indent="-285750">
                        <a:buFont typeface="Arial" panose="020B0604020202020204" pitchFamily="34" charset="0"/>
                        <a:buChar char="•"/>
                      </a:pPr>
                      <a:r>
                        <a:rPr lang="fr-CA" sz="1600" dirty="0">
                          <a:latin typeface="Arial" panose="020B0604020202020204" pitchFamily="34" charset="0"/>
                          <a:cs typeface="Arial" panose="020B0604020202020204" pitchFamily="34" charset="0"/>
                        </a:rPr>
                        <a:t>Cherchez des occasions d’apprendre de l’expérience de votre mentor (p. ex. demandez à votre mentor quels sont les obstacles qu’il a rencontrés en tant qu’entraîneur)</a:t>
                      </a:r>
                    </a:p>
                  </a:txBody>
                  <a:tcPr anchor="ctr"/>
                </a:tc>
                <a:extLst>
                  <a:ext uri="{0D108BD9-81ED-4DB2-BD59-A6C34878D82A}">
                    <a16:rowId xmlns:a16="http://schemas.microsoft.com/office/drawing/2014/main" val="611707371"/>
                  </a:ext>
                </a:extLst>
              </a:tr>
              <a:tr h="8611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b="1" i="0">
                          <a:solidFill>
                            <a:schemeClr val="bg1"/>
                          </a:solidFill>
                          <a:latin typeface="Encode Sans" pitchFamily="2" charset="77"/>
                          <a:cs typeface="Arial" panose="020B0604020202020204" pitchFamily="34" charset="0"/>
                        </a:rPr>
                        <a:t>Sortez de votre zone de confort</a:t>
                      </a:r>
                    </a:p>
                  </a:txBody>
                  <a:tcPr anchor="ctr">
                    <a:solidFill>
                      <a:srgbClr val="49545A"/>
                    </a:solidFill>
                  </a:tcPr>
                </a:tc>
                <a:tc>
                  <a:txBody>
                    <a:bodyPr/>
                    <a:lstStyle/>
                    <a:p>
                      <a:pPr marL="357750" lvl="0" indent="-285750">
                        <a:buFont typeface="Arial" panose="020B0604020202020204" pitchFamily="34" charset="0"/>
                        <a:buChar char="•"/>
                      </a:pPr>
                      <a:r>
                        <a:rPr lang="fr-CA" sz="1600" dirty="0">
                          <a:latin typeface="Arial" panose="020B0604020202020204" pitchFamily="34" charset="0"/>
                          <a:cs typeface="Arial" panose="020B0604020202020204" pitchFamily="34" charset="0"/>
                        </a:rPr>
                        <a:t>Mettez-vous au défi de grandir sur le plan personnel de façon proactive (p. ex. échangez de nouvelles idées avec votre mentor et d’autres personnes, demandez conseil lorsque vous faites face à des défis, acceptez de relever des défis et des responsabilités plus importantes)</a:t>
                      </a:r>
                    </a:p>
                  </a:txBody>
                  <a:tcPr anchor="ctr"/>
                </a:tc>
                <a:extLst>
                  <a:ext uri="{0D108BD9-81ED-4DB2-BD59-A6C34878D82A}">
                    <a16:rowId xmlns:a16="http://schemas.microsoft.com/office/drawing/2014/main" val="3755230957"/>
                  </a:ext>
                </a:extLst>
              </a:tr>
              <a:tr h="12391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b="1" i="0">
                          <a:solidFill>
                            <a:schemeClr val="bg1"/>
                          </a:solidFill>
                          <a:latin typeface="Encode Sans" pitchFamily="2" charset="77"/>
                          <a:cs typeface="Arial" panose="020B0604020202020204" pitchFamily="34" charset="0"/>
                        </a:rPr>
                        <a:t>Réseautez et faites preuve de professionnalisme</a:t>
                      </a:r>
                    </a:p>
                  </a:txBody>
                  <a:tcPr anchor="ctr">
                    <a:solidFill>
                      <a:srgbClr val="49545A"/>
                    </a:solidFill>
                  </a:tcPr>
                </a:tc>
                <a:tc>
                  <a:txBody>
                    <a:bodyPr/>
                    <a:lstStyle/>
                    <a:p>
                      <a:pPr marL="357750" lvl="0" indent="-285750">
                        <a:buFont typeface="Arial" panose="020B0604020202020204" pitchFamily="34" charset="0"/>
                        <a:buChar char="•"/>
                      </a:pPr>
                      <a:r>
                        <a:rPr lang="fr-CA" sz="1600" dirty="0">
                          <a:latin typeface="Arial" panose="020B0604020202020204" pitchFamily="34" charset="0"/>
                          <a:cs typeface="Arial" panose="020B0604020202020204" pitchFamily="34" charset="0"/>
                        </a:rPr>
                        <a:t>Faites une bonne première impression en adoptant une attitude positive (p. ex. amabilité, humilité, volonté d’apprendre, adaptabilité, considération et gratitude)</a:t>
                      </a:r>
                    </a:p>
                    <a:p>
                      <a:pPr marL="357750" lvl="0" indent="-285750">
                        <a:buFont typeface="Arial" panose="020B0604020202020204" pitchFamily="34" charset="0"/>
                        <a:buChar char="•"/>
                      </a:pPr>
                      <a:r>
                        <a:rPr lang="fr-CA" sz="1600" dirty="0">
                          <a:latin typeface="Arial" panose="020B0604020202020204" pitchFamily="34" charset="0"/>
                          <a:cs typeface="Arial" panose="020B0604020202020204" pitchFamily="34" charset="0"/>
                        </a:rPr>
                        <a:t>Après avoir fait première impression, soyez cohérent, fiable et engagé dans l’expérience de mentorat </a:t>
                      </a:r>
                    </a:p>
                  </a:txBody>
                  <a:tcPr anchor="ctr"/>
                </a:tc>
                <a:extLst>
                  <a:ext uri="{0D108BD9-81ED-4DB2-BD59-A6C34878D82A}">
                    <a16:rowId xmlns:a16="http://schemas.microsoft.com/office/drawing/2014/main" val="2575775934"/>
                  </a:ext>
                </a:extLst>
              </a:tr>
            </a:tbl>
          </a:graphicData>
        </a:graphic>
      </p:graphicFrame>
      <p:sp>
        <p:nvSpPr>
          <p:cNvPr id="3" name="TextBox 2">
            <a:extLst>
              <a:ext uri="{FF2B5EF4-FFF2-40B4-BE49-F238E27FC236}">
                <a16:creationId xmlns:a16="http://schemas.microsoft.com/office/drawing/2014/main" id="{D6A8D99B-2CF7-4A87-8F36-EA18AE2A78A8}"/>
              </a:ext>
            </a:extLst>
          </p:cNvPr>
          <p:cNvSpPr txBox="1"/>
          <p:nvPr>
            <p:custDataLst>
              <p:tags r:id="rId3"/>
            </p:custDataLst>
          </p:nvPr>
        </p:nvSpPr>
        <p:spPr>
          <a:xfrm>
            <a:off x="720000" y="6249600"/>
            <a:ext cx="3576034" cy="307777"/>
          </a:xfrm>
          <a:prstGeom prst="rect">
            <a:avLst/>
          </a:prstGeom>
          <a:noFill/>
        </p:spPr>
        <p:txBody>
          <a:bodyPr wrap="square" rtlCol="0">
            <a:spAutoFit/>
          </a:bodyPr>
          <a:lstStyle/>
          <a:p>
            <a:r>
              <a:rPr lang="fr-CA" sz="1400" i="1" dirty="0">
                <a:solidFill>
                  <a:schemeClr val="bg1">
                    <a:lumMod val="50000"/>
                  </a:schemeClr>
                </a:solidFill>
                <a:latin typeface="Arial" panose="020B0604020202020204" pitchFamily="34" charset="0"/>
                <a:cs typeface="Arial" panose="020B0604020202020204" pitchFamily="34" charset="0"/>
              </a:rPr>
              <a:t>Guide pour mentoré, pages 44 à 47</a:t>
            </a:r>
          </a:p>
        </p:txBody>
      </p:sp>
      <p:sp>
        <p:nvSpPr>
          <p:cNvPr id="4" name="Slide Number Placeholder 3">
            <a:extLst>
              <a:ext uri="{FF2B5EF4-FFF2-40B4-BE49-F238E27FC236}">
                <a16:creationId xmlns:a16="http://schemas.microsoft.com/office/drawing/2014/main" id="{F60B7C46-6C66-4615-B733-B58230C3BD79}"/>
              </a:ext>
            </a:extLst>
          </p:cNvPr>
          <p:cNvSpPr>
            <a:spLocks noGrp="1"/>
          </p:cNvSpPr>
          <p:nvPr>
            <p:ph type="sldNum" sz="quarter" idx="4"/>
            <p:custDataLst>
              <p:tags r:id="rId4"/>
            </p:custDataLst>
          </p:nvPr>
        </p:nvSpPr>
        <p:spPr/>
        <p:txBody>
          <a:bodyPr/>
          <a:lstStyle/>
          <a:p>
            <a:fld id="{3884788F-3909-4E53-9C01-7D724614CA0D}" type="slidenum">
              <a:rPr lang="en-US" altLang="en-US" smtClean="0"/>
              <a:pPr/>
              <a:t>37</a:t>
            </a:fld>
            <a:endParaRPr lang="en-US" altLang="en-US" dirty="0"/>
          </a:p>
        </p:txBody>
      </p:sp>
    </p:spTree>
    <p:extLst>
      <p:ext uri="{BB962C8B-B14F-4D97-AF65-F5344CB8AC3E}">
        <p14:creationId xmlns:p14="http://schemas.microsoft.com/office/powerpoint/2010/main" val="1695790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1">
            <a:extLst>
              <a:ext uri="{FF2B5EF4-FFF2-40B4-BE49-F238E27FC236}">
                <a16:creationId xmlns:a16="http://schemas.microsoft.com/office/drawing/2014/main" id="{287D43E4-2397-4DFF-9F3C-F434C955A465}"/>
              </a:ext>
            </a:extLst>
          </p:cNvPr>
          <p:cNvSpPr txBox="1">
            <a:spLocks noChangeArrowheads="1"/>
          </p:cNvSpPr>
          <p:nvPr>
            <p:custDataLst>
              <p:tags r:id="rId1"/>
            </p:custDataLst>
          </p:nvPr>
        </p:nvSpPr>
        <p:spPr bwMode="auto">
          <a:xfrm>
            <a:off x="0" y="2162684"/>
            <a:ext cx="1219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CA" sz="2000" b="1">
                <a:solidFill>
                  <a:schemeClr val="bg1"/>
                </a:solidFill>
                <a:latin typeface="Encode Sans" pitchFamily="2" charset="77"/>
                <a:cs typeface="Arial" panose="020B0604020202020204" pitchFamily="34" charset="0"/>
              </a:rPr>
              <a:t>Bilan</a:t>
            </a:r>
          </a:p>
        </p:txBody>
      </p:sp>
    </p:spTree>
    <p:extLst>
      <p:ext uri="{BB962C8B-B14F-4D97-AF65-F5344CB8AC3E}">
        <p14:creationId xmlns:p14="http://schemas.microsoft.com/office/powerpoint/2010/main" val="2912209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custDataLst>
              <p:tags r:id="rId1"/>
            </p:custDataLst>
          </p:nvPr>
        </p:nvSpPr>
        <p:spPr>
          <a:xfrm>
            <a:off x="720000" y="720000"/>
            <a:ext cx="11425719" cy="400110"/>
          </a:xfrm>
          <a:prstGeom prst="rect">
            <a:avLst/>
          </a:prstGeom>
          <a:noFill/>
        </p:spPr>
        <p:txBody>
          <a:bodyPr wrap="square">
            <a:spAutoFit/>
          </a:bodyPr>
          <a:lstStyle/>
          <a:p>
            <a:pPr eaLnBrk="1" fontAlgn="auto" hangingPunct="1">
              <a:spcBef>
                <a:spcPts val="0"/>
              </a:spcBef>
              <a:spcAft>
                <a:spcPts val="0"/>
              </a:spcAft>
              <a:defRPr/>
            </a:pPr>
            <a:r>
              <a:rPr lang="fr-CA" sz="2000" b="1" dirty="0">
                <a:solidFill>
                  <a:srgbClr val="C00000"/>
                </a:solidFill>
                <a:latin typeface="Encode Sans" pitchFamily="2" charset="77"/>
                <a:cs typeface="Arial" panose="020B0604020202020204" pitchFamily="34" charset="0"/>
              </a:rPr>
              <a:t>Retour sur le devoir : Test de mentorat et attentes à l’égard du programme</a:t>
            </a:r>
          </a:p>
        </p:txBody>
      </p:sp>
      <p:sp>
        <p:nvSpPr>
          <p:cNvPr id="5" name="TextBox 4">
            <a:extLst>
              <a:ext uri="{FF2B5EF4-FFF2-40B4-BE49-F238E27FC236}">
                <a16:creationId xmlns:a16="http://schemas.microsoft.com/office/drawing/2014/main" id="{5BE5DB48-AD01-4A8A-8830-2683674FC388}"/>
              </a:ext>
            </a:extLst>
          </p:cNvPr>
          <p:cNvSpPr txBox="1"/>
          <p:nvPr>
            <p:custDataLst>
              <p:tags r:id="rId2"/>
            </p:custDataLst>
          </p:nvPr>
        </p:nvSpPr>
        <p:spPr>
          <a:xfrm>
            <a:off x="720000" y="1440000"/>
            <a:ext cx="9801863" cy="2200602"/>
          </a:xfrm>
          <a:prstGeom prst="rect">
            <a:avLst/>
          </a:prstGeom>
          <a:noFill/>
        </p:spPr>
        <p:txBody>
          <a:bodyPr wrap="square" rtlCol="0">
            <a:spAutoFit/>
          </a:bodyPr>
          <a:lstStyle/>
          <a:p>
            <a:r>
              <a:rPr lang="fr-CA" sz="1600" b="1" dirty="0">
                <a:latin typeface="Arial" panose="020B0604020202020204" pitchFamily="34" charset="0"/>
                <a:cs typeface="Arial" panose="020B0604020202020204" pitchFamily="34" charset="0"/>
              </a:rPr>
              <a:t>Justification</a:t>
            </a:r>
          </a:p>
          <a:p>
            <a:pPr marL="284400" indent="-28440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Les mentorés doivent comparer leurs attentes vis-à-vis des programmes de mentorat à celles de leurs mentors pour s’assurer qu’elles sont similaires.</a:t>
            </a:r>
          </a:p>
          <a:p>
            <a:pPr>
              <a:spcBef>
                <a:spcPts val="1200"/>
              </a:spcBef>
            </a:pPr>
            <a:r>
              <a:rPr lang="fr-CA" sz="1600" b="1" dirty="0">
                <a:latin typeface="Arial" panose="020B0604020202020204" pitchFamily="34" charset="0"/>
                <a:cs typeface="Arial" panose="020B0604020202020204" pitchFamily="34" charset="0"/>
              </a:rPr>
              <a:t>Objectif</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Discuter des attentes vis-à-vis des programmes de mentorat et apprendre des expériences des autres.</a:t>
            </a:r>
          </a:p>
          <a:p>
            <a:pPr>
              <a:spcBef>
                <a:spcPts val="1200"/>
              </a:spcBef>
            </a:pPr>
            <a:r>
              <a:rPr lang="fr-CA" sz="1600" b="1" dirty="0">
                <a:latin typeface="Arial" panose="020B0604020202020204" pitchFamily="34" charset="0"/>
                <a:cs typeface="Arial" panose="020B0604020202020204" pitchFamily="34" charset="0"/>
              </a:rPr>
              <a:t>Processus</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Discussions en petits groupes et retour sur le sujet en grand groupe.</a:t>
            </a:r>
          </a:p>
        </p:txBody>
      </p:sp>
      <p:sp>
        <p:nvSpPr>
          <p:cNvPr id="3" name="Slide Number Placeholder 2">
            <a:extLst>
              <a:ext uri="{FF2B5EF4-FFF2-40B4-BE49-F238E27FC236}">
                <a16:creationId xmlns:a16="http://schemas.microsoft.com/office/drawing/2014/main" id="{5639D4D9-1138-413B-BF4F-F15E290294F7}"/>
              </a:ext>
            </a:extLst>
          </p:cNvPr>
          <p:cNvSpPr>
            <a:spLocks noGrp="1"/>
          </p:cNvSpPr>
          <p:nvPr>
            <p:ph type="sldNum" sz="quarter" idx="4"/>
            <p:custDataLst>
              <p:tags r:id="rId3"/>
            </p:custDataLst>
          </p:nvPr>
        </p:nvSpPr>
        <p:spPr/>
        <p:txBody>
          <a:bodyPr/>
          <a:lstStyle/>
          <a:p>
            <a:fld id="{3884788F-3909-4E53-9C01-7D724614CA0D}" type="slidenum">
              <a:rPr lang="en-US" altLang="en-US" smtClean="0"/>
              <a:pPr/>
              <a:t>39</a:t>
            </a:fld>
            <a:endParaRPr lang="en-US" altLang="en-US"/>
          </a:p>
        </p:txBody>
      </p:sp>
    </p:spTree>
    <p:extLst>
      <p:ext uri="{BB962C8B-B14F-4D97-AF65-F5344CB8AC3E}">
        <p14:creationId xmlns:p14="http://schemas.microsoft.com/office/powerpoint/2010/main" val="1040586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custDataLst>
              <p:tags r:id="rId1"/>
            </p:custDataLst>
          </p:nvPr>
        </p:nvSpPr>
        <p:spPr>
          <a:xfrm>
            <a:off x="720000" y="720000"/>
            <a:ext cx="8443913" cy="400110"/>
          </a:xfrm>
          <a:prstGeom prst="rect">
            <a:avLst/>
          </a:prstGeom>
          <a:noFill/>
        </p:spPr>
        <p:txBody>
          <a:bodyPr>
            <a:spAutoFit/>
          </a:bodyPr>
          <a:lstStyle/>
          <a:p>
            <a:pPr eaLnBrk="1" fontAlgn="auto" hangingPunct="1">
              <a:spcBef>
                <a:spcPts val="0"/>
              </a:spcBef>
              <a:spcAft>
                <a:spcPts val="0"/>
              </a:spcAft>
              <a:defRPr/>
            </a:pPr>
            <a:r>
              <a:rPr lang="fr-CA" sz="2000" b="1" dirty="0">
                <a:solidFill>
                  <a:srgbClr val="C00000"/>
                </a:solidFill>
                <a:latin typeface="Encode Sans" pitchFamily="2" charset="77"/>
                <a:cs typeface="Arial" panose="020B0604020202020204" pitchFamily="34" charset="0"/>
              </a:rPr>
              <a:t>Formation pour des mentorés efficaces</a:t>
            </a:r>
          </a:p>
        </p:txBody>
      </p:sp>
      <p:sp>
        <p:nvSpPr>
          <p:cNvPr id="3" name="TextBox 2">
            <a:extLst>
              <a:ext uri="{FF2B5EF4-FFF2-40B4-BE49-F238E27FC236}">
                <a16:creationId xmlns:a16="http://schemas.microsoft.com/office/drawing/2014/main" id="{3AD01AF3-D02E-47E5-A063-2C870646E1EF}"/>
              </a:ext>
            </a:extLst>
          </p:cNvPr>
          <p:cNvSpPr txBox="1"/>
          <p:nvPr>
            <p:custDataLst>
              <p:tags r:id="rId2"/>
            </p:custDataLst>
          </p:nvPr>
        </p:nvSpPr>
        <p:spPr>
          <a:xfrm>
            <a:off x="720001" y="1440000"/>
            <a:ext cx="9313686" cy="2693045"/>
          </a:xfrm>
          <a:prstGeom prst="rect">
            <a:avLst/>
          </a:prstGeom>
          <a:noFill/>
        </p:spPr>
        <p:txBody>
          <a:bodyPr wrap="square" rtlCol="0">
            <a:spAutoFit/>
          </a:bodyPr>
          <a:lstStyle/>
          <a:p>
            <a:pPr>
              <a:spcAft>
                <a:spcPts val="0"/>
              </a:spcAft>
            </a:pPr>
            <a:r>
              <a:rPr lang="fr-CA" sz="1600" b="1" dirty="0">
                <a:latin typeface="Arial" panose="020B0604020202020204" pitchFamily="34" charset="0"/>
                <a:cs typeface="Arial" panose="020B0604020202020204" pitchFamily="34" charset="0"/>
              </a:rPr>
              <a:t>Justification</a:t>
            </a:r>
          </a:p>
          <a:p>
            <a:pPr marL="284400" indent="-28440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Pour être des mentorés efficaces, les participants doivent comprendre qu’ils sont maîtres de leur expérience de mentorat.</a:t>
            </a:r>
          </a:p>
          <a:p>
            <a:pPr>
              <a:spcBef>
                <a:spcPts val="1200"/>
              </a:spcBef>
              <a:spcAft>
                <a:spcPts val="0"/>
              </a:spcAft>
            </a:pPr>
            <a:r>
              <a:rPr lang="fr-CA" sz="1600" b="1" dirty="0">
                <a:latin typeface="Arial" panose="020B0604020202020204" pitchFamily="34" charset="0"/>
                <a:cs typeface="Arial" panose="020B0604020202020204" pitchFamily="34" charset="0"/>
              </a:rPr>
              <a:t>Objectif</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Fournir aux mentorés les liens, les connaissances et les outils à utiliser tout au long de leur expérience dans le programme de mentorat.</a:t>
            </a:r>
          </a:p>
          <a:p>
            <a:pPr>
              <a:spcBef>
                <a:spcPts val="1200"/>
              </a:spcBef>
              <a:spcAft>
                <a:spcPts val="0"/>
              </a:spcAft>
            </a:pPr>
            <a:r>
              <a:rPr lang="fr-CA" sz="1600" b="1" dirty="0">
                <a:latin typeface="Arial" panose="020B0604020202020204" pitchFamily="34" charset="0"/>
                <a:cs typeface="Arial" panose="020B0604020202020204" pitchFamily="34" charset="0"/>
              </a:rPr>
              <a:t>Processus</a:t>
            </a:r>
          </a:p>
          <a:p>
            <a:pPr marL="28440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Combiner des activités en petits groupes, des discussions en grand groupe et des devoirs à faire individuellement ou avec un mentor.</a:t>
            </a:r>
          </a:p>
        </p:txBody>
      </p:sp>
      <p:sp>
        <p:nvSpPr>
          <p:cNvPr id="4" name="Slide Number Placeholder 3">
            <a:extLst>
              <a:ext uri="{FF2B5EF4-FFF2-40B4-BE49-F238E27FC236}">
                <a16:creationId xmlns:a16="http://schemas.microsoft.com/office/drawing/2014/main" id="{6E284523-5735-46F9-8E6B-BE47903BB85C}"/>
              </a:ext>
            </a:extLst>
          </p:cNvPr>
          <p:cNvSpPr>
            <a:spLocks noGrp="1"/>
          </p:cNvSpPr>
          <p:nvPr>
            <p:ph type="sldNum" sz="quarter" idx="4"/>
            <p:custDataLst>
              <p:tags r:id="rId3"/>
            </p:custDataLst>
          </p:nvPr>
        </p:nvSpPr>
        <p:spPr/>
        <p:txBody>
          <a:bodyPr/>
          <a:lstStyle/>
          <a:p>
            <a:fld id="{3884788F-3909-4E53-9C01-7D724614CA0D}" type="slidenum">
              <a:rPr lang="en-US" altLang="en-US" smtClean="0"/>
              <a:pPr/>
              <a:t>4</a:t>
            </a:fld>
            <a:endParaRPr lang="en-US" altLang="en-US"/>
          </a:p>
        </p:txBody>
      </p:sp>
    </p:spTree>
    <p:extLst>
      <p:ext uri="{BB962C8B-B14F-4D97-AF65-F5344CB8AC3E}">
        <p14:creationId xmlns:p14="http://schemas.microsoft.com/office/powerpoint/2010/main" val="839491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B38B47-87E9-48D9-A0DE-56D5875C3BBA}"/>
              </a:ext>
            </a:extLst>
          </p:cNvPr>
          <p:cNvSpPr txBox="1"/>
          <p:nvPr>
            <p:custDataLst>
              <p:tags r:id="rId1"/>
            </p:custDataLst>
          </p:nvPr>
        </p:nvSpPr>
        <p:spPr>
          <a:xfrm>
            <a:off x="720000" y="720000"/>
            <a:ext cx="7525888" cy="400110"/>
          </a:xfrm>
          <a:prstGeom prst="rect">
            <a:avLst/>
          </a:prstGeom>
          <a:noFill/>
        </p:spPr>
        <p:txBody>
          <a:bodyPr wrap="square">
            <a:spAutoFit/>
          </a:bodyPr>
          <a:lstStyle/>
          <a:p>
            <a:pPr eaLnBrk="1" fontAlgn="auto" hangingPunct="1">
              <a:spcBef>
                <a:spcPts val="0"/>
              </a:spcBef>
              <a:spcAft>
                <a:spcPts val="0"/>
              </a:spcAft>
              <a:defRPr/>
            </a:pPr>
            <a:r>
              <a:rPr lang="fr-CA" sz="2000" b="1" dirty="0">
                <a:solidFill>
                  <a:srgbClr val="C00000"/>
                </a:solidFill>
                <a:latin typeface="Encode Sans" pitchFamily="2" charset="77"/>
                <a:cs typeface="Arial" panose="020B0604020202020204" pitchFamily="34" charset="0"/>
              </a:rPr>
              <a:t>Bilan : Test de mentorat</a:t>
            </a:r>
          </a:p>
        </p:txBody>
      </p:sp>
      <p:sp>
        <p:nvSpPr>
          <p:cNvPr id="3" name="TextBox 2">
            <a:extLst>
              <a:ext uri="{FF2B5EF4-FFF2-40B4-BE49-F238E27FC236}">
                <a16:creationId xmlns:a16="http://schemas.microsoft.com/office/drawing/2014/main" id="{AEAC1AF5-1317-428F-9BBF-9E9A3902D4F2}"/>
              </a:ext>
            </a:extLst>
          </p:cNvPr>
          <p:cNvSpPr txBox="1"/>
          <p:nvPr>
            <p:custDataLst>
              <p:tags r:id="rId2"/>
            </p:custDataLst>
          </p:nvPr>
        </p:nvSpPr>
        <p:spPr>
          <a:xfrm>
            <a:off x="720000" y="1440000"/>
            <a:ext cx="10904153" cy="2446824"/>
          </a:xfrm>
          <a:prstGeom prst="rect">
            <a:avLst/>
          </a:prstGeom>
          <a:noFill/>
        </p:spPr>
        <p:txBody>
          <a:bodyPr wrap="square" lIns="91440" tIns="45720" rIns="91440" bIns="45720" anchor="t">
            <a:spAutoFit/>
          </a:bodyPr>
          <a:lstStyle/>
          <a:p>
            <a:pPr eaLnBrk="1" fontAlgn="auto" hangingPunct="1">
              <a:spcBef>
                <a:spcPts val="0"/>
              </a:spcBef>
              <a:spcAft>
                <a:spcPts val="0"/>
              </a:spcAft>
              <a:defRPr/>
            </a:pPr>
            <a:r>
              <a:rPr lang="fr-CA" sz="1600" dirty="0">
                <a:latin typeface="Arial"/>
                <a:ea typeface="Calibri" panose="020F0502020204030204" pitchFamily="34" charset="0"/>
                <a:cs typeface="Arial"/>
              </a:rPr>
              <a:t>Dans votre salle secondaire, réfléchissez à vos attentes à l’égard du programme. Rendez-vous à la section</a:t>
            </a:r>
            <a:r>
              <a:rPr lang="fr-CA" sz="1600" dirty="0">
                <a:latin typeface="Arial" panose="020B0604020202020204" pitchFamily="34" charset="0"/>
                <a:ea typeface="Calibri" panose="020F0502020204030204" pitchFamily="34" charset="0"/>
                <a:cs typeface="Arial"/>
              </a:rPr>
              <a:t> </a:t>
            </a:r>
            <a:r>
              <a:rPr lang="fr-CA" sz="1600" dirty="0">
                <a:latin typeface="Arial"/>
                <a:cs typeface="Arial"/>
              </a:rPr>
              <a:t>2.4 du </a:t>
            </a:r>
            <a:r>
              <a:rPr lang="fr-CA" sz="1600" b="1" dirty="0">
                <a:latin typeface="Arial"/>
                <a:cs typeface="Arial"/>
              </a:rPr>
              <a:t>Cahier de travail du mentoré</a:t>
            </a:r>
            <a:r>
              <a:rPr lang="fr-CA" sz="1600" dirty="0">
                <a:latin typeface="Arial"/>
                <a:cs typeface="Arial"/>
              </a:rPr>
              <a:t>, Activité : Test de mentorat.</a:t>
            </a:r>
          </a:p>
          <a:p>
            <a:pPr marL="284400" indent="-284400" eaLnBrk="1" fontAlgn="auto" hangingPunct="1">
              <a:spcBef>
                <a:spcPts val="600"/>
              </a:spcBef>
              <a:spcAft>
                <a:spcPts val="0"/>
              </a:spcAft>
              <a:buFont typeface="Arial" panose="020B0604020202020204" pitchFamily="34" charset="0"/>
              <a:buChar char="•"/>
              <a:defRPr/>
            </a:pPr>
            <a:r>
              <a:rPr lang="fr-CA" sz="1600" dirty="0">
                <a:latin typeface="Arial"/>
                <a:cs typeface="Arial"/>
              </a:rPr>
              <a:t>Cette activité vous a-t-elle permis d’apprendre quelque chose sur le mentorat et sur vos attentes?</a:t>
            </a:r>
          </a:p>
          <a:p>
            <a:pPr marL="284400" indent="-284400" eaLnBrk="1" fontAlgn="auto" hangingPunct="1">
              <a:spcBef>
                <a:spcPts val="600"/>
              </a:spcBef>
              <a:spcAft>
                <a:spcPts val="0"/>
              </a:spcAft>
              <a:buFont typeface="Arial" panose="020B0604020202020204" pitchFamily="34" charset="0"/>
              <a:buChar char="•"/>
              <a:defRPr/>
            </a:pPr>
            <a:r>
              <a:rPr lang="fr-CA" sz="1600" dirty="0">
                <a:latin typeface="Arial"/>
                <a:cs typeface="Arial"/>
              </a:rPr>
              <a:t>Y avait-il des attentes contradictoires? </a:t>
            </a:r>
          </a:p>
          <a:p>
            <a:pPr marL="284400" indent="-284400" eaLnBrk="1" fontAlgn="auto" hangingPunct="1">
              <a:spcBef>
                <a:spcPts val="600"/>
              </a:spcBef>
              <a:spcAft>
                <a:spcPts val="0"/>
              </a:spcAft>
              <a:buFont typeface="Arial" panose="020B0604020202020204" pitchFamily="34" charset="0"/>
              <a:buChar char="•"/>
              <a:defRPr/>
            </a:pPr>
            <a:r>
              <a:rPr lang="fr-CA" sz="1600" dirty="0">
                <a:latin typeface="Arial"/>
                <a:cs typeface="Arial"/>
              </a:rPr>
              <a:t>Vous pouvez également discuter de tout point clé ou de toute réflexion intéressante issue de votre lecture du Guide pour mentoré.</a:t>
            </a:r>
          </a:p>
          <a:p>
            <a:pPr eaLnBrk="1" fontAlgn="auto" hangingPunct="1">
              <a:spcBef>
                <a:spcPts val="1200"/>
              </a:spcBef>
              <a:spcAft>
                <a:spcPts val="0"/>
              </a:spcAft>
              <a:defRPr/>
            </a:pPr>
            <a:r>
              <a:rPr lang="fr-CA" sz="1600" dirty="0">
                <a:latin typeface="Arial"/>
                <a:cs typeface="Arial"/>
              </a:rPr>
              <a:t>À la fin de la discussion dans les salles secondaires, un bilan de l’activité sera fait avec l’ensemble du groupe dans la salle principale. Veuillez sélectionner un membre du groupe pour présenter les points saillants de votre conversation. </a:t>
            </a:r>
          </a:p>
        </p:txBody>
      </p:sp>
      <p:sp>
        <p:nvSpPr>
          <p:cNvPr id="4" name="Slide Number Placeholder 3">
            <a:extLst>
              <a:ext uri="{FF2B5EF4-FFF2-40B4-BE49-F238E27FC236}">
                <a16:creationId xmlns:a16="http://schemas.microsoft.com/office/drawing/2014/main" id="{98482CC3-4D2C-4EC9-AC80-B6EF7E0E1490}"/>
              </a:ext>
            </a:extLst>
          </p:cNvPr>
          <p:cNvSpPr>
            <a:spLocks noGrp="1"/>
          </p:cNvSpPr>
          <p:nvPr>
            <p:ph type="sldNum" sz="quarter" idx="4"/>
            <p:custDataLst>
              <p:tags r:id="rId3"/>
            </p:custDataLst>
          </p:nvPr>
        </p:nvSpPr>
        <p:spPr/>
        <p:txBody>
          <a:bodyPr/>
          <a:lstStyle/>
          <a:p>
            <a:fld id="{3884788F-3909-4E53-9C01-7D724614CA0D}" type="slidenum">
              <a:rPr lang="en-US" altLang="en-US" smtClean="0"/>
              <a:pPr/>
              <a:t>40</a:t>
            </a:fld>
            <a:endParaRPr lang="en-US" altLang="en-US"/>
          </a:p>
        </p:txBody>
      </p:sp>
    </p:spTree>
    <p:extLst>
      <p:ext uri="{BB962C8B-B14F-4D97-AF65-F5344CB8AC3E}">
        <p14:creationId xmlns:p14="http://schemas.microsoft.com/office/powerpoint/2010/main" val="3487522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1">
            <a:extLst>
              <a:ext uri="{FF2B5EF4-FFF2-40B4-BE49-F238E27FC236}">
                <a16:creationId xmlns:a16="http://schemas.microsoft.com/office/drawing/2014/main" id="{287D43E4-2397-4DFF-9F3C-F434C955A465}"/>
              </a:ext>
            </a:extLst>
          </p:cNvPr>
          <p:cNvSpPr txBox="1">
            <a:spLocks noChangeArrowheads="1"/>
          </p:cNvSpPr>
          <p:nvPr>
            <p:custDataLst>
              <p:tags r:id="rId1"/>
            </p:custDataLst>
          </p:nvPr>
        </p:nvSpPr>
        <p:spPr bwMode="auto">
          <a:xfrm>
            <a:off x="0" y="2162684"/>
            <a:ext cx="1219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CA" sz="2000" b="1" dirty="0">
                <a:solidFill>
                  <a:schemeClr val="bg1"/>
                </a:solidFill>
                <a:latin typeface="Encode Sans" pitchFamily="2" charset="77"/>
                <a:cs typeface="Arial" panose="020B0604020202020204" pitchFamily="34" charset="0"/>
              </a:rPr>
              <a:t>Activités</a:t>
            </a:r>
          </a:p>
        </p:txBody>
      </p:sp>
    </p:spTree>
    <p:extLst>
      <p:ext uri="{BB962C8B-B14F-4D97-AF65-F5344CB8AC3E}">
        <p14:creationId xmlns:p14="http://schemas.microsoft.com/office/powerpoint/2010/main" val="8992929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custDataLst>
              <p:tags r:id="rId1"/>
            </p:custDataLst>
          </p:nvPr>
        </p:nvSpPr>
        <p:spPr>
          <a:xfrm>
            <a:off x="720000" y="720000"/>
            <a:ext cx="11078909" cy="393506"/>
          </a:xfrm>
          <a:prstGeom prst="rect">
            <a:avLst/>
          </a:prstGeom>
          <a:noFill/>
        </p:spPr>
        <p:txBody>
          <a:bodyPr wrap="square">
            <a:spAutoFit/>
          </a:bodyPr>
          <a:lstStyle/>
          <a:p>
            <a:pPr marR="0" lvl="0">
              <a:lnSpc>
                <a:spcPct val="107000"/>
              </a:lnSpc>
              <a:spcBef>
                <a:spcPts val="0"/>
              </a:spcBef>
              <a:spcAft>
                <a:spcPts val="0"/>
              </a:spcAft>
            </a:pPr>
            <a:r>
              <a:rPr lang="fr-CA" sz="2000" b="1" dirty="0">
                <a:solidFill>
                  <a:srgbClr val="C00000"/>
                </a:solidFill>
                <a:latin typeface="Encode Sans" pitchFamily="2" charset="77"/>
                <a:ea typeface="Calibri" panose="020F0502020204030204" pitchFamily="34" charset="0"/>
                <a:cs typeface="Times New Roman" panose="02020603050405020304" pitchFamily="18" charset="0"/>
              </a:rPr>
              <a:t>Faire l’activité : </a:t>
            </a:r>
            <a:r>
              <a:rPr lang="fr-CA" sz="2000" b="1" dirty="0">
                <a:solidFill>
                  <a:srgbClr val="C00000"/>
                </a:solidFill>
                <a:latin typeface="Encode Sans" pitchFamily="2" charset="77"/>
                <a:ea typeface="Calibri" panose="020F0502020204030204" pitchFamily="34" charset="0"/>
                <a:cs typeface="Arial" panose="020B0604020202020204" pitchFamily="34" charset="0"/>
              </a:rPr>
              <a:t>Exercice de réseautage</a:t>
            </a:r>
          </a:p>
        </p:txBody>
      </p:sp>
      <p:sp>
        <p:nvSpPr>
          <p:cNvPr id="5" name="TextBox 4">
            <a:extLst>
              <a:ext uri="{FF2B5EF4-FFF2-40B4-BE49-F238E27FC236}">
                <a16:creationId xmlns:a16="http://schemas.microsoft.com/office/drawing/2014/main" id="{5BE5DB48-AD01-4A8A-8830-2683674FC388}"/>
              </a:ext>
            </a:extLst>
          </p:cNvPr>
          <p:cNvSpPr txBox="1"/>
          <p:nvPr>
            <p:custDataLst>
              <p:tags r:id="rId2"/>
            </p:custDataLst>
          </p:nvPr>
        </p:nvSpPr>
        <p:spPr>
          <a:xfrm>
            <a:off x="720000" y="1440000"/>
            <a:ext cx="8682519" cy="2446824"/>
          </a:xfrm>
          <a:prstGeom prst="rect">
            <a:avLst/>
          </a:prstGeom>
          <a:noFill/>
        </p:spPr>
        <p:txBody>
          <a:bodyPr wrap="square" rtlCol="0">
            <a:spAutoFit/>
          </a:bodyPr>
          <a:lstStyle/>
          <a:p>
            <a:r>
              <a:rPr lang="fr-CA" sz="1600" b="1" dirty="0">
                <a:latin typeface="Arial" panose="020B0604020202020204" pitchFamily="34" charset="0"/>
                <a:cs typeface="Arial" panose="020B0604020202020204" pitchFamily="34" charset="0"/>
              </a:rPr>
              <a:t>Justification</a:t>
            </a:r>
          </a:p>
          <a:p>
            <a:pPr marL="284400" indent="-28440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Les programmes de mentorat permettent aux mentorés de nouer des liens à l’intérieur et à l’extérieur du programme.</a:t>
            </a:r>
          </a:p>
          <a:p>
            <a:pPr>
              <a:spcBef>
                <a:spcPts val="1200"/>
              </a:spcBef>
            </a:pPr>
            <a:r>
              <a:rPr lang="fr-CA" sz="1600" b="1" dirty="0">
                <a:latin typeface="Arial" panose="020B0604020202020204" pitchFamily="34" charset="0"/>
                <a:cs typeface="Arial" panose="020B0604020202020204" pitchFamily="34" charset="0"/>
              </a:rPr>
              <a:t>Objectif</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Apprendre à connaître les autres mentorés et leurs expériences d’entraînement, tout en établissant une liste de personnes-ressources et de perspectives de carrière.</a:t>
            </a:r>
          </a:p>
          <a:p>
            <a:pPr>
              <a:spcBef>
                <a:spcPts val="1200"/>
              </a:spcBef>
            </a:pPr>
            <a:r>
              <a:rPr lang="fr-CA" sz="1600" b="1" dirty="0">
                <a:latin typeface="Arial" panose="020B0604020202020204" pitchFamily="34" charset="0"/>
                <a:cs typeface="Arial" panose="020B0604020202020204" pitchFamily="34" charset="0"/>
              </a:rPr>
              <a:t>Processus</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Discussions en petits groupes et retour sur le sujet en grand groupe.</a:t>
            </a:r>
          </a:p>
        </p:txBody>
      </p:sp>
      <p:sp>
        <p:nvSpPr>
          <p:cNvPr id="3" name="Slide Number Placeholder 2">
            <a:extLst>
              <a:ext uri="{FF2B5EF4-FFF2-40B4-BE49-F238E27FC236}">
                <a16:creationId xmlns:a16="http://schemas.microsoft.com/office/drawing/2014/main" id="{E44700F4-C88C-4D06-A0D8-D6690F6E7B15}"/>
              </a:ext>
            </a:extLst>
          </p:cNvPr>
          <p:cNvSpPr>
            <a:spLocks noGrp="1"/>
          </p:cNvSpPr>
          <p:nvPr>
            <p:ph type="sldNum" sz="quarter" idx="4"/>
            <p:custDataLst>
              <p:tags r:id="rId3"/>
            </p:custDataLst>
          </p:nvPr>
        </p:nvSpPr>
        <p:spPr/>
        <p:txBody>
          <a:bodyPr/>
          <a:lstStyle/>
          <a:p>
            <a:fld id="{3884788F-3909-4E53-9C01-7D724614CA0D}" type="slidenum">
              <a:rPr lang="en-US" altLang="en-US" smtClean="0"/>
              <a:pPr/>
              <a:t>42</a:t>
            </a:fld>
            <a:endParaRPr lang="en-US" altLang="en-US"/>
          </a:p>
        </p:txBody>
      </p:sp>
    </p:spTree>
    <p:extLst>
      <p:ext uri="{BB962C8B-B14F-4D97-AF65-F5344CB8AC3E}">
        <p14:creationId xmlns:p14="http://schemas.microsoft.com/office/powerpoint/2010/main" val="21915483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custDataLst>
              <p:tags r:id="rId1"/>
            </p:custDataLst>
          </p:nvPr>
        </p:nvSpPr>
        <p:spPr>
          <a:xfrm>
            <a:off x="720000" y="720000"/>
            <a:ext cx="8443913" cy="400110"/>
          </a:xfrm>
          <a:prstGeom prst="rect">
            <a:avLst/>
          </a:prstGeom>
          <a:noFill/>
        </p:spPr>
        <p:txBody>
          <a:bodyPr>
            <a:spAutoFit/>
          </a:bodyPr>
          <a:lstStyle/>
          <a:p>
            <a:pPr eaLnBrk="1" fontAlgn="auto" hangingPunct="1">
              <a:spcBef>
                <a:spcPts val="0"/>
              </a:spcBef>
              <a:spcAft>
                <a:spcPts val="0"/>
              </a:spcAft>
              <a:defRPr/>
            </a:pPr>
            <a:r>
              <a:rPr lang="fr-CA" sz="2000" b="1">
                <a:solidFill>
                  <a:srgbClr val="C00000"/>
                </a:solidFill>
                <a:latin typeface="Encode Sans" pitchFamily="2" charset="77"/>
                <a:cs typeface="Arial" panose="020B0604020202020204" pitchFamily="34" charset="0"/>
              </a:rPr>
              <a:t>Faire l’activité : Exercice de réseautage</a:t>
            </a:r>
          </a:p>
        </p:txBody>
      </p:sp>
      <p:sp>
        <p:nvSpPr>
          <p:cNvPr id="3" name="TextBox 2">
            <a:extLst>
              <a:ext uri="{FF2B5EF4-FFF2-40B4-BE49-F238E27FC236}">
                <a16:creationId xmlns:a16="http://schemas.microsoft.com/office/drawing/2014/main" id="{201C0D94-4931-414E-8E43-A5B32869154C}"/>
              </a:ext>
            </a:extLst>
          </p:cNvPr>
          <p:cNvSpPr txBox="1"/>
          <p:nvPr>
            <p:custDataLst>
              <p:tags r:id="rId2"/>
            </p:custDataLst>
          </p:nvPr>
        </p:nvSpPr>
        <p:spPr>
          <a:xfrm>
            <a:off x="720000" y="1440000"/>
            <a:ext cx="9726707" cy="1725985"/>
          </a:xfrm>
          <a:prstGeom prst="rect">
            <a:avLst/>
          </a:prstGeom>
          <a:noFill/>
        </p:spPr>
        <p:txBody>
          <a:bodyPr wrap="square" lIns="91440" tIns="45720" rIns="91440" bIns="45720" anchor="t">
            <a:spAutoFit/>
          </a:bodyPr>
          <a:lstStyle/>
          <a:p>
            <a:pPr eaLnBrk="1" fontAlgn="auto" hangingPunct="1">
              <a:spcBef>
                <a:spcPts val="0"/>
              </a:spcBef>
              <a:spcAft>
                <a:spcPts val="0"/>
              </a:spcAft>
              <a:defRPr/>
            </a:pPr>
            <a:r>
              <a:rPr lang="fr-CA" sz="1600" dirty="0">
                <a:latin typeface="Arial"/>
                <a:ea typeface="Calibri" panose="020F0502020204030204" pitchFamily="34" charset="0"/>
                <a:cs typeface="Arial"/>
              </a:rPr>
              <a:t>Dans les salles secondaires, faire l’activité Exercice de réseautage à la section 2.8 du </a:t>
            </a:r>
            <a:r>
              <a:rPr lang="fr-CA" sz="1600" b="1" dirty="0">
                <a:latin typeface="Arial"/>
                <a:ea typeface="Calibri" panose="020F0502020204030204" pitchFamily="34" charset="0"/>
                <a:cs typeface="Arial"/>
              </a:rPr>
              <a:t>Cahier de travail du mentoré</a:t>
            </a:r>
            <a:r>
              <a:rPr lang="fr-CA" sz="1600" dirty="0">
                <a:latin typeface="Arial"/>
                <a:ea typeface="Calibri" panose="020F0502020204030204" pitchFamily="34" charset="0"/>
                <a:cs typeface="Arial"/>
              </a:rPr>
              <a:t>.</a:t>
            </a:r>
          </a:p>
          <a:p>
            <a:pPr eaLnBrk="1" fontAlgn="auto" hangingPunct="1">
              <a:spcBef>
                <a:spcPts val="1200"/>
              </a:spcBef>
              <a:spcAft>
                <a:spcPts val="0"/>
              </a:spcAft>
              <a:defRPr/>
            </a:pPr>
            <a:r>
              <a:rPr lang="fr-CA" sz="1600" dirty="0">
                <a:latin typeface="Arial"/>
                <a:cs typeface="Arial"/>
              </a:rPr>
              <a:t>À la fin de la discussion dans les salles secondaires, un bilan de l’activité sera fait avec l’ensemble du groupe dans la salle principale. Veuillez sélectionner un membre du groupe pour présenter les points saillants de votre conversation. </a:t>
            </a:r>
          </a:p>
          <a:p>
            <a:pPr marL="285750" indent="-285750" eaLnBrk="1" fontAlgn="auto" hangingPunct="1">
              <a:lnSpc>
                <a:spcPts val="2080"/>
              </a:lnSpc>
              <a:spcBef>
                <a:spcPts val="0"/>
              </a:spcBef>
              <a:spcAft>
                <a:spcPts val="900"/>
              </a:spcAft>
              <a:buFont typeface="Arial" panose="020B0604020202020204" pitchFamily="34" charset="0"/>
              <a:buChar char="•"/>
              <a:defRPr/>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C88338B-AF84-4B68-890C-7925C37D8F54}"/>
              </a:ext>
            </a:extLst>
          </p:cNvPr>
          <p:cNvSpPr>
            <a:spLocks noGrp="1"/>
          </p:cNvSpPr>
          <p:nvPr>
            <p:ph type="sldNum" sz="quarter" idx="4"/>
            <p:custDataLst>
              <p:tags r:id="rId3"/>
            </p:custDataLst>
          </p:nvPr>
        </p:nvSpPr>
        <p:spPr/>
        <p:txBody>
          <a:bodyPr/>
          <a:lstStyle/>
          <a:p>
            <a:fld id="{3884788F-3909-4E53-9C01-7D724614CA0D}" type="slidenum">
              <a:rPr lang="en-US" altLang="en-US" smtClean="0"/>
              <a:pPr/>
              <a:t>43</a:t>
            </a:fld>
            <a:endParaRPr lang="en-US" altLang="en-US"/>
          </a:p>
        </p:txBody>
      </p:sp>
    </p:spTree>
    <p:extLst>
      <p:ext uri="{BB962C8B-B14F-4D97-AF65-F5344CB8AC3E}">
        <p14:creationId xmlns:p14="http://schemas.microsoft.com/office/powerpoint/2010/main" val="1047497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1">
            <a:extLst>
              <a:ext uri="{FF2B5EF4-FFF2-40B4-BE49-F238E27FC236}">
                <a16:creationId xmlns:a16="http://schemas.microsoft.com/office/drawing/2014/main" id="{287D43E4-2397-4DFF-9F3C-F434C955A465}"/>
              </a:ext>
            </a:extLst>
          </p:cNvPr>
          <p:cNvSpPr txBox="1">
            <a:spLocks noChangeArrowheads="1"/>
          </p:cNvSpPr>
          <p:nvPr>
            <p:custDataLst>
              <p:tags r:id="rId1"/>
            </p:custDataLst>
          </p:nvPr>
        </p:nvSpPr>
        <p:spPr bwMode="auto">
          <a:xfrm>
            <a:off x="0" y="2162684"/>
            <a:ext cx="1219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CA" sz="2000" b="1">
                <a:solidFill>
                  <a:schemeClr val="bg1"/>
                </a:solidFill>
                <a:latin typeface="Encode Sans" pitchFamily="2" charset="77"/>
                <a:cs typeface="Arial" panose="020B0604020202020204" pitchFamily="34" charset="0"/>
              </a:rPr>
              <a:t>Prochaines étapes</a:t>
            </a:r>
          </a:p>
        </p:txBody>
      </p:sp>
    </p:spTree>
    <p:extLst>
      <p:ext uri="{BB962C8B-B14F-4D97-AF65-F5344CB8AC3E}">
        <p14:creationId xmlns:p14="http://schemas.microsoft.com/office/powerpoint/2010/main" val="20454085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custDataLst>
              <p:tags r:id="rId1"/>
            </p:custDataLst>
          </p:nvPr>
        </p:nvSpPr>
        <p:spPr>
          <a:xfrm>
            <a:off x="720000" y="720000"/>
            <a:ext cx="10668000" cy="400110"/>
          </a:xfrm>
          <a:prstGeom prst="rect">
            <a:avLst/>
          </a:prstGeom>
          <a:noFill/>
        </p:spPr>
        <p:txBody>
          <a:bodyPr wrap="square">
            <a:spAutoFit/>
          </a:bodyPr>
          <a:lstStyle/>
          <a:p>
            <a:pPr eaLnBrk="1" fontAlgn="auto" hangingPunct="1">
              <a:spcBef>
                <a:spcPts val="0"/>
              </a:spcBef>
              <a:spcAft>
                <a:spcPts val="0"/>
              </a:spcAft>
              <a:defRPr/>
            </a:pPr>
            <a:r>
              <a:rPr lang="fr-CA" sz="2000" b="1" dirty="0">
                <a:solidFill>
                  <a:srgbClr val="C00000"/>
                </a:solidFill>
                <a:latin typeface="Encode Sans" pitchFamily="2" charset="77"/>
                <a:cs typeface="Arial" panose="020B0604020202020204" pitchFamily="34" charset="0"/>
              </a:rPr>
              <a:t>Avant l’atelier 3 : Travailler en commun</a:t>
            </a:r>
          </a:p>
        </p:txBody>
      </p:sp>
      <p:sp>
        <p:nvSpPr>
          <p:cNvPr id="3" name="TextBox 2">
            <a:extLst>
              <a:ext uri="{FF2B5EF4-FFF2-40B4-BE49-F238E27FC236}">
                <a16:creationId xmlns:a16="http://schemas.microsoft.com/office/drawing/2014/main" id="{201C0D94-4931-414E-8E43-A5B32869154C}"/>
              </a:ext>
            </a:extLst>
          </p:cNvPr>
          <p:cNvSpPr txBox="1"/>
          <p:nvPr>
            <p:custDataLst>
              <p:tags r:id="rId2"/>
            </p:custDataLst>
          </p:nvPr>
        </p:nvSpPr>
        <p:spPr>
          <a:xfrm>
            <a:off x="720001" y="1440000"/>
            <a:ext cx="10265326" cy="2472472"/>
          </a:xfrm>
          <a:prstGeom prst="rect">
            <a:avLst/>
          </a:prstGeom>
          <a:noFill/>
        </p:spPr>
        <p:txBody>
          <a:bodyPr wrap="square" lIns="91440" tIns="45720" rIns="91440" bIns="45720" anchor="t">
            <a:spAutoFit/>
          </a:bodyPr>
          <a:lstStyle/>
          <a:p>
            <a:pPr marL="284400" indent="-284400">
              <a:spcBef>
                <a:spcPts val="0"/>
              </a:spcBef>
              <a:spcAft>
                <a:spcPts val="0"/>
              </a:spcAft>
              <a:buFont typeface="Arial" panose="020B0604020202020204" pitchFamily="34" charset="0"/>
              <a:buChar char="•"/>
            </a:pPr>
            <a:r>
              <a:rPr lang="fr-CA" sz="1600" dirty="0">
                <a:latin typeface="Arial"/>
                <a:ea typeface="Calibri" panose="020F0502020204030204" pitchFamily="34" charset="0"/>
                <a:cs typeface="Times New Roman"/>
              </a:rPr>
              <a:t>Lire les pages 41 à 64 du </a:t>
            </a:r>
            <a:r>
              <a:rPr lang="fr-CA" sz="1600" b="1" dirty="0">
                <a:latin typeface="Arial"/>
                <a:ea typeface="Calibri" panose="020F0502020204030204" pitchFamily="34" charset="0"/>
                <a:cs typeface="Times New Roman"/>
              </a:rPr>
              <a:t>Guide pour mentoré</a:t>
            </a:r>
            <a:r>
              <a:rPr lang="fr-CA" sz="1600" dirty="0">
                <a:latin typeface="Arial"/>
                <a:ea typeface="Calibri" panose="020F0502020204030204" pitchFamily="34" charset="0"/>
                <a:cs typeface="Times New Roman"/>
              </a:rPr>
              <a:t>.</a:t>
            </a:r>
          </a:p>
          <a:p>
            <a:pPr marL="284400" marR="0" lvl="0" indent="-284400">
              <a:spcBef>
                <a:spcPts val="1200"/>
              </a:spcBef>
              <a:spcAft>
                <a:spcPts val="0"/>
              </a:spcAft>
              <a:buFont typeface="Arial" panose="020B0604020202020204" pitchFamily="34" charset="0"/>
              <a:buChar char="•"/>
            </a:pPr>
            <a:r>
              <a:rPr lang="fr-CA" sz="1600" dirty="0">
                <a:latin typeface="Arial"/>
                <a:ea typeface="Calibri" panose="020F0502020204030204" pitchFamily="34" charset="0"/>
                <a:cs typeface="Times New Roman"/>
              </a:rPr>
              <a:t>Communiquer avec votre entraîneur mentor et réfléchir à l’atelier et aux activités :</a:t>
            </a:r>
          </a:p>
          <a:p>
            <a:pPr marL="720000" lvl="1" indent="-270000">
              <a:spcBef>
                <a:spcPts val="200"/>
              </a:spcBef>
              <a:spcAft>
                <a:spcPts val="0"/>
              </a:spcAft>
              <a:buSzPct val="70000"/>
              <a:buFont typeface="Courier New" panose="02070309020205020404" pitchFamily="49" charset="0"/>
              <a:buChar char="o"/>
            </a:pPr>
            <a:r>
              <a:rPr lang="fr-CA" sz="1600" dirty="0">
                <a:latin typeface="Arial"/>
                <a:ea typeface="Calibri" panose="020F0502020204030204" pitchFamily="34" charset="0"/>
                <a:cs typeface="Times New Roman"/>
              </a:rPr>
              <a:t>Lire les pages 46 et 47 du </a:t>
            </a:r>
            <a:r>
              <a:rPr lang="fr-CA" sz="1600" b="1" dirty="0">
                <a:latin typeface="Arial"/>
                <a:ea typeface="Calibri" panose="020F0502020204030204" pitchFamily="34" charset="0"/>
                <a:cs typeface="Times New Roman"/>
              </a:rPr>
              <a:t>Guide pour mentoré</a:t>
            </a:r>
            <a:r>
              <a:rPr lang="fr-CA" sz="1600" dirty="0">
                <a:latin typeface="Arial"/>
                <a:ea typeface="Calibri" panose="020F0502020204030204" pitchFamily="34" charset="0"/>
                <a:cs typeface="Times New Roman"/>
              </a:rPr>
              <a:t>;</a:t>
            </a:r>
          </a:p>
          <a:p>
            <a:pPr marL="720000" lvl="1" indent="-270000">
              <a:spcBef>
                <a:spcPts val="200"/>
              </a:spcBef>
              <a:spcAft>
                <a:spcPts val="0"/>
              </a:spcAft>
              <a:buSzPct val="70000"/>
              <a:buFont typeface="Courier New" panose="02070309020205020404" pitchFamily="49" charset="0"/>
              <a:buChar char="o"/>
            </a:pPr>
            <a:r>
              <a:rPr lang="fr-CA" sz="1600" dirty="0">
                <a:latin typeface="Arial"/>
                <a:ea typeface="Calibri" panose="020F0502020204030204" pitchFamily="34" charset="0"/>
                <a:cs typeface="Times New Roman"/>
              </a:rPr>
              <a:t>Passer en revue et faire les ajouts nécessaires à l’activité. Exercice de réseautage à la section 2.8 du </a:t>
            </a:r>
            <a:r>
              <a:rPr lang="fr-CA" sz="1600" b="1" dirty="0">
                <a:latin typeface="Arial"/>
                <a:ea typeface="Calibri" panose="020F0502020204030204" pitchFamily="34" charset="0"/>
                <a:cs typeface="Times New Roman"/>
              </a:rPr>
              <a:t>Cahier de travail du mentoré. </a:t>
            </a:r>
          </a:p>
          <a:p>
            <a:pPr marL="284400" marR="0" lvl="0" indent="-284400">
              <a:spcBef>
                <a:spcPts val="1200"/>
              </a:spcBef>
              <a:spcAft>
                <a:spcPts val="0"/>
              </a:spcAft>
              <a:buFont typeface="Arial" panose="020B0604020202020204" pitchFamily="34" charset="0"/>
              <a:buChar char="•"/>
            </a:pPr>
            <a:r>
              <a:rPr lang="fr-CA" sz="1600" dirty="0">
                <a:latin typeface="Arial"/>
                <a:ea typeface="Calibri" panose="020F0502020204030204" pitchFamily="34" charset="0"/>
                <a:cs typeface="Times New Roman"/>
              </a:rPr>
              <a:t>Avec votre mentor, faire les activités suivantes dans le </a:t>
            </a:r>
            <a:r>
              <a:rPr lang="fr-CA" sz="1600" b="1" dirty="0">
                <a:latin typeface="Arial"/>
                <a:ea typeface="Calibri" panose="020F0502020204030204" pitchFamily="34" charset="0"/>
                <a:cs typeface="Times New Roman"/>
              </a:rPr>
              <a:t>Cahier de travail du mentoré</a:t>
            </a:r>
            <a:r>
              <a:rPr lang="fr-CA" sz="1600" dirty="0">
                <a:latin typeface="Arial"/>
                <a:ea typeface="Calibri" panose="020F0502020204030204" pitchFamily="34" charset="0"/>
                <a:cs typeface="Times New Roman"/>
              </a:rPr>
              <a:t> :</a:t>
            </a:r>
          </a:p>
          <a:p>
            <a:pPr marL="720000" lvl="1" indent="-270000">
              <a:spcBef>
                <a:spcPts val="200"/>
              </a:spcBef>
              <a:spcAft>
                <a:spcPts val="0"/>
              </a:spcAft>
              <a:buSzPct val="70000"/>
              <a:buFont typeface="Courier New" panose="02070309020205020404" pitchFamily="49" charset="0"/>
              <a:buChar char="o"/>
            </a:pPr>
            <a:r>
              <a:rPr lang="fr-CA" sz="1600" dirty="0">
                <a:latin typeface="Arial"/>
                <a:ea typeface="Calibri" panose="020F0502020204030204" pitchFamily="34" charset="0"/>
                <a:cs typeface="Times New Roman"/>
              </a:rPr>
              <a:t>Obstacles et facilitateurs (section 3.2);</a:t>
            </a:r>
          </a:p>
          <a:p>
            <a:pPr marL="720000" lvl="1" indent="-270000">
              <a:spcBef>
                <a:spcPts val="200"/>
              </a:spcBef>
              <a:spcAft>
                <a:spcPts val="0"/>
              </a:spcAft>
              <a:buSzPct val="70000"/>
              <a:buFont typeface="Courier New" panose="02070309020205020404" pitchFamily="49" charset="0"/>
              <a:buChar char="o"/>
            </a:pPr>
            <a:r>
              <a:rPr lang="fr-CA" sz="1600" dirty="0">
                <a:latin typeface="Arial"/>
                <a:ea typeface="Calibri" panose="020F0502020204030204" pitchFamily="34" charset="0"/>
                <a:cs typeface="Times New Roman"/>
              </a:rPr>
              <a:t>Discuter des conflits ou des défis avec le mentor (section 3.3).</a:t>
            </a:r>
          </a:p>
        </p:txBody>
      </p:sp>
      <p:sp>
        <p:nvSpPr>
          <p:cNvPr id="4" name="Slide Number Placeholder 3">
            <a:extLst>
              <a:ext uri="{FF2B5EF4-FFF2-40B4-BE49-F238E27FC236}">
                <a16:creationId xmlns:a16="http://schemas.microsoft.com/office/drawing/2014/main" id="{D9D83EAC-620D-4FF9-A5CE-41012C791746}"/>
              </a:ext>
            </a:extLst>
          </p:cNvPr>
          <p:cNvSpPr>
            <a:spLocks noGrp="1"/>
          </p:cNvSpPr>
          <p:nvPr>
            <p:ph type="sldNum" sz="quarter" idx="4"/>
            <p:custDataLst>
              <p:tags r:id="rId3"/>
            </p:custDataLst>
          </p:nvPr>
        </p:nvSpPr>
        <p:spPr/>
        <p:txBody>
          <a:bodyPr/>
          <a:lstStyle/>
          <a:p>
            <a:fld id="{3884788F-3909-4E53-9C01-7D724614CA0D}" type="slidenum">
              <a:rPr lang="en-US" altLang="en-US" smtClean="0"/>
              <a:pPr/>
              <a:t>45</a:t>
            </a:fld>
            <a:endParaRPr lang="en-US" altLang="en-US"/>
          </a:p>
        </p:txBody>
      </p:sp>
    </p:spTree>
    <p:extLst>
      <p:ext uri="{BB962C8B-B14F-4D97-AF65-F5344CB8AC3E}">
        <p14:creationId xmlns:p14="http://schemas.microsoft.com/office/powerpoint/2010/main" val="16212914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custDataLst>
              <p:tags r:id="rId1"/>
            </p:custDataLst>
          </p:nvPr>
        </p:nvSpPr>
        <p:spPr>
          <a:xfrm>
            <a:off x="720000" y="720000"/>
            <a:ext cx="3602793" cy="400110"/>
          </a:xfrm>
          <a:prstGeom prst="rect">
            <a:avLst/>
          </a:prstGeom>
          <a:noFill/>
        </p:spPr>
        <p:txBody>
          <a:bodyPr wrap="square">
            <a:spAutoFit/>
          </a:bodyPr>
          <a:lstStyle/>
          <a:p>
            <a:pPr eaLnBrk="1" fontAlgn="auto" hangingPunct="1">
              <a:spcBef>
                <a:spcPts val="0"/>
              </a:spcBef>
              <a:spcAft>
                <a:spcPts val="0"/>
              </a:spcAft>
              <a:defRPr/>
            </a:pPr>
            <a:r>
              <a:rPr lang="fr-CA" sz="2000" b="1" dirty="0">
                <a:solidFill>
                  <a:srgbClr val="C00000"/>
                </a:solidFill>
                <a:latin typeface="Encode Sans" pitchFamily="2" charset="77"/>
                <a:cs typeface="Arial" panose="020B0604020202020204" pitchFamily="34" charset="0"/>
              </a:rPr>
              <a:t>Des questions?</a:t>
            </a:r>
          </a:p>
        </p:txBody>
      </p:sp>
      <p:sp>
        <p:nvSpPr>
          <p:cNvPr id="3" name="Slide Number Placeholder 2">
            <a:extLst>
              <a:ext uri="{FF2B5EF4-FFF2-40B4-BE49-F238E27FC236}">
                <a16:creationId xmlns:a16="http://schemas.microsoft.com/office/drawing/2014/main" id="{4D5DEF0A-4FAA-4034-8305-6852174DF572}"/>
              </a:ext>
            </a:extLst>
          </p:cNvPr>
          <p:cNvSpPr>
            <a:spLocks noGrp="1"/>
          </p:cNvSpPr>
          <p:nvPr>
            <p:ph type="sldNum" sz="quarter" idx="4"/>
            <p:custDataLst>
              <p:tags r:id="rId2"/>
            </p:custDataLst>
          </p:nvPr>
        </p:nvSpPr>
        <p:spPr/>
        <p:txBody>
          <a:bodyPr/>
          <a:lstStyle/>
          <a:p>
            <a:fld id="{3884788F-3909-4E53-9C01-7D724614CA0D}" type="slidenum">
              <a:rPr lang="en-US" altLang="en-US" smtClean="0"/>
              <a:pPr/>
              <a:t>46</a:t>
            </a:fld>
            <a:endParaRPr lang="en-US" altLang="en-US"/>
          </a:p>
        </p:txBody>
      </p:sp>
      <p:graphicFrame>
        <p:nvGraphicFramePr>
          <p:cNvPr id="6" name="Table 4">
            <a:extLst>
              <a:ext uri="{FF2B5EF4-FFF2-40B4-BE49-F238E27FC236}">
                <a16:creationId xmlns:a16="http://schemas.microsoft.com/office/drawing/2014/main" id="{5D484AFA-E6B0-AD46-9E4A-C87F29D9EDAC}"/>
              </a:ext>
            </a:extLst>
          </p:cNvPr>
          <p:cNvGraphicFramePr>
            <a:graphicFrameLocks noGrp="1"/>
          </p:cNvGraphicFramePr>
          <p:nvPr>
            <p:custDataLst>
              <p:tags r:id="rId3"/>
            </p:custDataLst>
            <p:extLst>
              <p:ext uri="{D42A27DB-BD31-4B8C-83A1-F6EECF244321}">
                <p14:modId xmlns:p14="http://schemas.microsoft.com/office/powerpoint/2010/main" val="1689877802"/>
              </p:ext>
            </p:extLst>
          </p:nvPr>
        </p:nvGraphicFramePr>
        <p:xfrm>
          <a:off x="720000" y="1440000"/>
          <a:ext cx="10672930" cy="2262597"/>
        </p:xfrm>
        <a:graphic>
          <a:graphicData uri="http://schemas.openxmlformats.org/drawingml/2006/table">
            <a:tbl>
              <a:tblPr firstRow="1" bandRow="1">
                <a:tableStyleId>{2D5ABB26-0587-4C30-8999-92F81FD0307C}</a:tableStyleId>
              </a:tblPr>
              <a:tblGrid>
                <a:gridCol w="5336465">
                  <a:extLst>
                    <a:ext uri="{9D8B030D-6E8A-4147-A177-3AD203B41FA5}">
                      <a16:colId xmlns:a16="http://schemas.microsoft.com/office/drawing/2014/main" val="221172115"/>
                    </a:ext>
                  </a:extLst>
                </a:gridCol>
                <a:gridCol w="5336465">
                  <a:extLst>
                    <a:ext uri="{9D8B030D-6E8A-4147-A177-3AD203B41FA5}">
                      <a16:colId xmlns:a16="http://schemas.microsoft.com/office/drawing/2014/main" val="2133847896"/>
                    </a:ext>
                  </a:extLst>
                </a:gridCol>
              </a:tblGrid>
              <a:tr h="480649">
                <a:tc>
                  <a:txBody>
                    <a:bodyPr/>
                    <a:lstStyle/>
                    <a:p>
                      <a:r>
                        <a:rPr lang="fr-CA" sz="1800" b="1">
                          <a:solidFill>
                            <a:schemeClr val="tx1"/>
                          </a:solidFill>
                          <a:latin typeface="Arial" panose="020B0604020202020204" pitchFamily="34" charset="0"/>
                          <a:cs typeface="Arial" panose="020B0604020202020204" pitchFamily="34" charset="0"/>
                        </a:rPr>
                        <a:t>Personne-ressource</a:t>
                      </a:r>
                    </a:p>
                  </a:txBody>
                  <a:tcPr/>
                </a:tc>
                <a:tc>
                  <a:txBody>
                    <a:bodyPr/>
                    <a:lstStyle/>
                    <a:p>
                      <a:r>
                        <a:rPr lang="fr-CA" sz="1800" b="1">
                          <a:solidFill>
                            <a:schemeClr val="tx1"/>
                          </a:solidFill>
                          <a:latin typeface="Arial" panose="020B0604020202020204" pitchFamily="34" charset="0"/>
                          <a:cs typeface="Arial" panose="020B0604020202020204" pitchFamily="34" charset="0"/>
                        </a:rPr>
                        <a:t>Responsable du programme</a:t>
                      </a:r>
                    </a:p>
                  </a:txBody>
                  <a:tcPr/>
                </a:tc>
                <a:extLst>
                  <a:ext uri="{0D108BD9-81ED-4DB2-BD59-A6C34878D82A}">
                    <a16:rowId xmlns:a16="http://schemas.microsoft.com/office/drawing/2014/main" val="1427100569"/>
                  </a:ext>
                </a:extLst>
              </a:tr>
              <a:tr h="1781948">
                <a:tc>
                  <a:txBody>
                    <a:bodyPr/>
                    <a:lstStyle/>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Nom</a:t>
                      </a:r>
                    </a:p>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Titre</a:t>
                      </a:r>
                    </a:p>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Organisme</a:t>
                      </a:r>
                    </a:p>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Courriel</a:t>
                      </a:r>
                    </a:p>
                  </a:txBody>
                  <a:tcPr/>
                </a:tc>
                <a:tc>
                  <a:txBody>
                    <a:bodyPr/>
                    <a:lstStyle/>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Nom</a:t>
                      </a:r>
                    </a:p>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Titre</a:t>
                      </a:r>
                    </a:p>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Organisme</a:t>
                      </a:r>
                    </a:p>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Courriel</a:t>
                      </a:r>
                    </a:p>
                  </a:txBody>
                  <a:tcPr/>
                </a:tc>
                <a:extLst>
                  <a:ext uri="{0D108BD9-81ED-4DB2-BD59-A6C34878D82A}">
                    <a16:rowId xmlns:a16="http://schemas.microsoft.com/office/drawing/2014/main" val="1223963070"/>
                  </a:ext>
                </a:extLst>
              </a:tr>
            </a:tbl>
          </a:graphicData>
        </a:graphic>
      </p:graphicFrame>
    </p:spTree>
    <p:extLst>
      <p:ext uri="{BB962C8B-B14F-4D97-AF65-F5344CB8AC3E}">
        <p14:creationId xmlns:p14="http://schemas.microsoft.com/office/powerpoint/2010/main" val="27368935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1">
            <a:extLst>
              <a:ext uri="{FF2B5EF4-FFF2-40B4-BE49-F238E27FC236}">
                <a16:creationId xmlns:a16="http://schemas.microsoft.com/office/drawing/2014/main" id="{287D43E4-2397-4DFF-9F3C-F434C955A465}"/>
              </a:ext>
            </a:extLst>
          </p:cNvPr>
          <p:cNvSpPr txBox="1">
            <a:spLocks noChangeArrowheads="1"/>
          </p:cNvSpPr>
          <p:nvPr>
            <p:custDataLst>
              <p:tags r:id="rId1"/>
            </p:custDataLst>
          </p:nvPr>
        </p:nvSpPr>
        <p:spPr bwMode="auto">
          <a:xfrm>
            <a:off x="0" y="2162684"/>
            <a:ext cx="1219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CA" sz="2000" b="1">
                <a:solidFill>
                  <a:schemeClr val="bg1"/>
                </a:solidFill>
                <a:latin typeface="Encode Sans" pitchFamily="2" charset="77"/>
                <a:cs typeface="Arial" panose="020B0604020202020204" pitchFamily="34" charset="0"/>
              </a:rPr>
              <a:t>Merci!</a:t>
            </a:r>
          </a:p>
        </p:txBody>
      </p:sp>
    </p:spTree>
    <p:extLst>
      <p:ext uri="{BB962C8B-B14F-4D97-AF65-F5344CB8AC3E}">
        <p14:creationId xmlns:p14="http://schemas.microsoft.com/office/powerpoint/2010/main" val="38135740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1">
            <a:extLst>
              <a:ext uri="{FF2B5EF4-FFF2-40B4-BE49-F238E27FC236}">
                <a16:creationId xmlns:a16="http://schemas.microsoft.com/office/drawing/2014/main" id="{287D43E4-2397-4DFF-9F3C-F434C955A465}"/>
              </a:ext>
            </a:extLst>
          </p:cNvPr>
          <p:cNvSpPr txBox="1">
            <a:spLocks noChangeArrowheads="1"/>
          </p:cNvSpPr>
          <p:nvPr>
            <p:custDataLst>
              <p:tags r:id="rId1"/>
            </p:custDataLst>
          </p:nvPr>
        </p:nvSpPr>
        <p:spPr bwMode="auto">
          <a:xfrm>
            <a:off x="0" y="1546225"/>
            <a:ext cx="1219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CA" sz="2000" b="1" dirty="0">
                <a:solidFill>
                  <a:schemeClr val="bg1"/>
                </a:solidFill>
                <a:latin typeface="Encode Sans" pitchFamily="2" charset="77"/>
                <a:cs typeface="Arial" panose="020B0604020202020204" pitchFamily="34" charset="0"/>
              </a:rPr>
              <a:t>Formation pour des mentorés efficaces</a:t>
            </a:r>
          </a:p>
          <a:p>
            <a:pPr algn="ctr" eaLnBrk="1" hangingPunct="1"/>
            <a:r>
              <a:rPr lang="fr-CA" sz="2000" dirty="0">
                <a:solidFill>
                  <a:schemeClr val="bg1"/>
                </a:solidFill>
                <a:latin typeface="Arial" panose="020B0604020202020204" pitchFamily="34" charset="0"/>
                <a:cs typeface="Arial" panose="020B0604020202020204" pitchFamily="34" charset="0"/>
              </a:rPr>
              <a:t>Atelier 3 : Travailler en commun</a:t>
            </a:r>
          </a:p>
        </p:txBody>
      </p:sp>
      <p:sp>
        <p:nvSpPr>
          <p:cNvPr id="8194" name="TextBox 2">
            <a:extLst>
              <a:ext uri="{FF2B5EF4-FFF2-40B4-BE49-F238E27FC236}">
                <a16:creationId xmlns:a16="http://schemas.microsoft.com/office/drawing/2014/main" id="{130165B3-2E74-459F-A11C-935B556518EA}"/>
              </a:ext>
            </a:extLst>
          </p:cNvPr>
          <p:cNvSpPr txBox="1">
            <a:spLocks noChangeArrowheads="1"/>
          </p:cNvSpPr>
          <p:nvPr>
            <p:custDataLst>
              <p:tags r:id="rId2"/>
            </p:custDataLst>
          </p:nvPr>
        </p:nvSpPr>
        <p:spPr bwMode="auto">
          <a:xfrm>
            <a:off x="0" y="2816410"/>
            <a:ext cx="1219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CA" b="1">
                <a:solidFill>
                  <a:schemeClr val="bg1"/>
                </a:solidFill>
                <a:highlight>
                  <a:srgbClr val="FFFF00"/>
                </a:highlight>
                <a:latin typeface="Arial" panose="020B0604020202020204" pitchFamily="34" charset="0"/>
                <a:cs typeface="Arial" panose="020B0604020202020204" pitchFamily="34" charset="0"/>
              </a:rPr>
              <a:t>Nom du programme de mentorat</a:t>
            </a:r>
          </a:p>
        </p:txBody>
      </p:sp>
      <p:sp>
        <p:nvSpPr>
          <p:cNvPr id="5" name="TextBox 4">
            <a:extLst>
              <a:ext uri="{FF2B5EF4-FFF2-40B4-BE49-F238E27FC236}">
                <a16:creationId xmlns:a16="http://schemas.microsoft.com/office/drawing/2014/main" id="{9255C053-D8DD-884F-B06D-E9C5703BD533}"/>
              </a:ext>
            </a:extLst>
          </p:cNvPr>
          <p:cNvSpPr txBox="1"/>
          <p:nvPr>
            <p:custDataLst>
              <p:tags r:id="rId3"/>
            </p:custDataLst>
          </p:nvPr>
        </p:nvSpPr>
        <p:spPr>
          <a:xfrm>
            <a:off x="4352131" y="5705784"/>
            <a:ext cx="3487737" cy="723275"/>
          </a:xfrm>
          <a:prstGeom prst="rect">
            <a:avLst/>
          </a:prstGeom>
          <a:noFill/>
        </p:spPr>
        <p:txBody>
          <a:bodyPr>
            <a:spAutoFit/>
          </a:bodyPr>
          <a:lstStyle/>
          <a:p>
            <a:pPr algn="ctr" eaLnBrk="1" fontAlgn="auto" hangingPunct="1">
              <a:spcBef>
                <a:spcPts val="0"/>
              </a:spcBef>
              <a:spcAft>
                <a:spcPts val="600"/>
              </a:spcAft>
              <a:defRPr/>
            </a:pPr>
            <a:r>
              <a:rPr lang="fr-CA" dirty="0">
                <a:solidFill>
                  <a:schemeClr val="bg2">
                    <a:lumMod val="50000"/>
                  </a:schemeClr>
                </a:solidFill>
                <a:highlight>
                  <a:srgbClr val="FFFF00"/>
                </a:highlight>
                <a:latin typeface="Arial" panose="020B0604020202020204" pitchFamily="34" charset="0"/>
                <a:cs typeface="Arial" panose="020B0604020202020204" pitchFamily="34" charset="0"/>
              </a:rPr>
              <a:t>Nom de la personne-ressource</a:t>
            </a:r>
          </a:p>
          <a:p>
            <a:pPr algn="ctr" eaLnBrk="1" fontAlgn="auto" hangingPunct="1">
              <a:spcBef>
                <a:spcPts val="0"/>
              </a:spcBef>
              <a:spcAft>
                <a:spcPts val="600"/>
              </a:spcAft>
              <a:defRPr/>
            </a:pPr>
            <a:r>
              <a:rPr lang="fr-CA" dirty="0">
                <a:solidFill>
                  <a:schemeClr val="bg2">
                    <a:lumMod val="50000"/>
                  </a:schemeClr>
                </a:solidFill>
                <a:highlight>
                  <a:srgbClr val="FFFF00"/>
                </a:highlight>
                <a:latin typeface="Arial" panose="020B0604020202020204" pitchFamily="34" charset="0"/>
                <a:cs typeface="Arial" panose="020B0604020202020204" pitchFamily="34" charset="0"/>
              </a:rPr>
              <a:t>Date de la présentation</a:t>
            </a:r>
          </a:p>
        </p:txBody>
      </p:sp>
    </p:spTree>
    <p:extLst>
      <p:ext uri="{BB962C8B-B14F-4D97-AF65-F5344CB8AC3E}">
        <p14:creationId xmlns:p14="http://schemas.microsoft.com/office/powerpoint/2010/main" val="2031099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custDataLst>
              <p:tags r:id="rId1"/>
            </p:custDataLst>
          </p:nvPr>
        </p:nvSpPr>
        <p:spPr>
          <a:xfrm>
            <a:off x="720000" y="720000"/>
            <a:ext cx="5728691" cy="400110"/>
          </a:xfrm>
          <a:prstGeom prst="rect">
            <a:avLst/>
          </a:prstGeom>
          <a:noFill/>
        </p:spPr>
        <p:txBody>
          <a:bodyPr wrap="square">
            <a:spAutoFit/>
          </a:bodyPr>
          <a:lstStyle/>
          <a:p>
            <a:pPr eaLnBrk="1" fontAlgn="auto" hangingPunct="1">
              <a:spcBef>
                <a:spcPts val="0"/>
              </a:spcBef>
              <a:spcAft>
                <a:spcPts val="0"/>
              </a:spcAft>
              <a:defRPr/>
            </a:pPr>
            <a:r>
              <a:rPr lang="fr-CA" sz="2000" b="1" dirty="0">
                <a:solidFill>
                  <a:srgbClr val="C00000"/>
                </a:solidFill>
                <a:latin typeface="Encode Sans" pitchFamily="2" charset="77"/>
                <a:cs typeface="Arial" panose="020B0604020202020204" pitchFamily="34" charset="0"/>
              </a:rPr>
              <a:t>Bienvenue!</a:t>
            </a:r>
          </a:p>
        </p:txBody>
      </p:sp>
      <p:sp>
        <p:nvSpPr>
          <p:cNvPr id="3" name="Slide Number Placeholder 2">
            <a:extLst>
              <a:ext uri="{FF2B5EF4-FFF2-40B4-BE49-F238E27FC236}">
                <a16:creationId xmlns:a16="http://schemas.microsoft.com/office/drawing/2014/main" id="{396ED7B3-36E2-4B52-9425-382EC7324ACF}"/>
              </a:ext>
            </a:extLst>
          </p:cNvPr>
          <p:cNvSpPr>
            <a:spLocks noGrp="1"/>
          </p:cNvSpPr>
          <p:nvPr>
            <p:ph type="sldNum" sz="quarter" idx="4"/>
            <p:custDataLst>
              <p:tags r:id="rId2"/>
            </p:custDataLst>
          </p:nvPr>
        </p:nvSpPr>
        <p:spPr/>
        <p:txBody>
          <a:bodyPr/>
          <a:lstStyle/>
          <a:p>
            <a:fld id="{3884788F-3909-4E53-9C01-7D724614CA0D}" type="slidenum">
              <a:rPr lang="en-US" altLang="en-US" smtClean="0"/>
              <a:pPr/>
              <a:t>49</a:t>
            </a:fld>
            <a:endParaRPr lang="en-US" altLang="en-US"/>
          </a:p>
        </p:txBody>
      </p:sp>
      <p:graphicFrame>
        <p:nvGraphicFramePr>
          <p:cNvPr id="6" name="Table 4">
            <a:extLst>
              <a:ext uri="{FF2B5EF4-FFF2-40B4-BE49-F238E27FC236}">
                <a16:creationId xmlns:a16="http://schemas.microsoft.com/office/drawing/2014/main" id="{FF3E04BF-01D4-BB44-9B09-39F1E65EBBC0}"/>
              </a:ext>
            </a:extLst>
          </p:cNvPr>
          <p:cNvGraphicFramePr>
            <a:graphicFrameLocks noGrp="1"/>
          </p:cNvGraphicFramePr>
          <p:nvPr>
            <p:custDataLst>
              <p:tags r:id="rId3"/>
            </p:custDataLst>
            <p:extLst>
              <p:ext uri="{D42A27DB-BD31-4B8C-83A1-F6EECF244321}">
                <p14:modId xmlns:p14="http://schemas.microsoft.com/office/powerpoint/2010/main" val="1689877802"/>
              </p:ext>
            </p:extLst>
          </p:nvPr>
        </p:nvGraphicFramePr>
        <p:xfrm>
          <a:off x="720000" y="1440000"/>
          <a:ext cx="10672930" cy="2262597"/>
        </p:xfrm>
        <a:graphic>
          <a:graphicData uri="http://schemas.openxmlformats.org/drawingml/2006/table">
            <a:tbl>
              <a:tblPr firstRow="1" bandRow="1">
                <a:tableStyleId>{2D5ABB26-0587-4C30-8999-92F81FD0307C}</a:tableStyleId>
              </a:tblPr>
              <a:tblGrid>
                <a:gridCol w="5336465">
                  <a:extLst>
                    <a:ext uri="{9D8B030D-6E8A-4147-A177-3AD203B41FA5}">
                      <a16:colId xmlns:a16="http://schemas.microsoft.com/office/drawing/2014/main" val="221172115"/>
                    </a:ext>
                  </a:extLst>
                </a:gridCol>
                <a:gridCol w="5336465">
                  <a:extLst>
                    <a:ext uri="{9D8B030D-6E8A-4147-A177-3AD203B41FA5}">
                      <a16:colId xmlns:a16="http://schemas.microsoft.com/office/drawing/2014/main" val="2133847896"/>
                    </a:ext>
                  </a:extLst>
                </a:gridCol>
              </a:tblGrid>
              <a:tr h="480649">
                <a:tc>
                  <a:txBody>
                    <a:bodyPr/>
                    <a:lstStyle/>
                    <a:p>
                      <a:r>
                        <a:rPr lang="fr-CA" sz="1800" b="1">
                          <a:solidFill>
                            <a:schemeClr val="tx1"/>
                          </a:solidFill>
                          <a:latin typeface="Arial" panose="020B0604020202020204" pitchFamily="34" charset="0"/>
                          <a:cs typeface="Arial" panose="020B0604020202020204" pitchFamily="34" charset="0"/>
                        </a:rPr>
                        <a:t>Personne-ressource</a:t>
                      </a:r>
                    </a:p>
                  </a:txBody>
                  <a:tcPr/>
                </a:tc>
                <a:tc>
                  <a:txBody>
                    <a:bodyPr/>
                    <a:lstStyle/>
                    <a:p>
                      <a:r>
                        <a:rPr lang="fr-CA" sz="1800" b="1">
                          <a:solidFill>
                            <a:schemeClr val="tx1"/>
                          </a:solidFill>
                          <a:latin typeface="Arial" panose="020B0604020202020204" pitchFamily="34" charset="0"/>
                          <a:cs typeface="Arial" panose="020B0604020202020204" pitchFamily="34" charset="0"/>
                        </a:rPr>
                        <a:t>Responsable du programme</a:t>
                      </a:r>
                    </a:p>
                  </a:txBody>
                  <a:tcPr/>
                </a:tc>
                <a:extLst>
                  <a:ext uri="{0D108BD9-81ED-4DB2-BD59-A6C34878D82A}">
                    <a16:rowId xmlns:a16="http://schemas.microsoft.com/office/drawing/2014/main" val="1427100569"/>
                  </a:ext>
                </a:extLst>
              </a:tr>
              <a:tr h="1781948">
                <a:tc>
                  <a:txBody>
                    <a:bodyPr/>
                    <a:lstStyle/>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Nom</a:t>
                      </a:r>
                    </a:p>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Titre</a:t>
                      </a:r>
                    </a:p>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Organisme</a:t>
                      </a:r>
                    </a:p>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Courriel</a:t>
                      </a:r>
                    </a:p>
                  </a:txBody>
                  <a:tcPr/>
                </a:tc>
                <a:tc>
                  <a:txBody>
                    <a:bodyPr/>
                    <a:lstStyle/>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Nom</a:t>
                      </a:r>
                    </a:p>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Titre</a:t>
                      </a:r>
                    </a:p>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Organisme</a:t>
                      </a:r>
                    </a:p>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Courriel</a:t>
                      </a:r>
                    </a:p>
                  </a:txBody>
                  <a:tcPr/>
                </a:tc>
                <a:extLst>
                  <a:ext uri="{0D108BD9-81ED-4DB2-BD59-A6C34878D82A}">
                    <a16:rowId xmlns:a16="http://schemas.microsoft.com/office/drawing/2014/main" val="122396307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custDataLst>
              <p:tags r:id="rId1"/>
            </p:custDataLst>
          </p:nvPr>
        </p:nvSpPr>
        <p:spPr>
          <a:xfrm>
            <a:off x="720000" y="720000"/>
            <a:ext cx="9834081" cy="400110"/>
          </a:xfrm>
          <a:prstGeom prst="rect">
            <a:avLst/>
          </a:prstGeom>
          <a:noFill/>
        </p:spPr>
        <p:txBody>
          <a:bodyPr wrap="square">
            <a:spAutoFit/>
          </a:bodyPr>
          <a:lstStyle/>
          <a:p>
            <a:pPr eaLnBrk="1" fontAlgn="auto" hangingPunct="1">
              <a:spcBef>
                <a:spcPts val="0"/>
              </a:spcBef>
              <a:spcAft>
                <a:spcPts val="0"/>
              </a:spcAft>
              <a:defRPr/>
            </a:pPr>
            <a:r>
              <a:rPr lang="fr-CA" sz="2000" b="1" dirty="0">
                <a:solidFill>
                  <a:srgbClr val="C00000"/>
                </a:solidFill>
                <a:latin typeface="Encode Sans" pitchFamily="2" charset="77"/>
                <a:cs typeface="Arial" panose="020B0604020202020204" pitchFamily="34" charset="0"/>
              </a:rPr>
              <a:t>Aperçu : Formation pour des mentorés efficaces</a:t>
            </a:r>
          </a:p>
        </p:txBody>
      </p:sp>
      <p:graphicFrame>
        <p:nvGraphicFramePr>
          <p:cNvPr id="5" name="Table 5">
            <a:extLst>
              <a:ext uri="{FF2B5EF4-FFF2-40B4-BE49-F238E27FC236}">
                <a16:creationId xmlns:a16="http://schemas.microsoft.com/office/drawing/2014/main" id="{10FCD16F-D6CD-4EEF-95CD-BBE4DC16A8CD}"/>
              </a:ext>
            </a:extLst>
          </p:cNvPr>
          <p:cNvGraphicFramePr>
            <a:graphicFrameLocks noGrp="1"/>
          </p:cNvGraphicFramePr>
          <p:nvPr>
            <p:custDataLst>
              <p:tags r:id="rId2"/>
            </p:custDataLst>
            <p:extLst>
              <p:ext uri="{D42A27DB-BD31-4B8C-83A1-F6EECF244321}">
                <p14:modId xmlns:p14="http://schemas.microsoft.com/office/powerpoint/2010/main" val="2962855309"/>
              </p:ext>
            </p:extLst>
          </p:nvPr>
        </p:nvGraphicFramePr>
        <p:xfrm>
          <a:off x="720000" y="1440000"/>
          <a:ext cx="10933894" cy="4213098"/>
        </p:xfrm>
        <a:graphic>
          <a:graphicData uri="http://schemas.openxmlformats.org/drawingml/2006/table">
            <a:tbl>
              <a:tblPr firstRow="1" bandRow="1">
                <a:tableStyleId>{5940675A-B579-460E-94D1-54222C63F5DA}</a:tableStyleId>
              </a:tblPr>
              <a:tblGrid>
                <a:gridCol w="2002415">
                  <a:extLst>
                    <a:ext uri="{9D8B030D-6E8A-4147-A177-3AD203B41FA5}">
                      <a16:colId xmlns:a16="http://schemas.microsoft.com/office/drawing/2014/main" val="1605056544"/>
                    </a:ext>
                  </a:extLst>
                </a:gridCol>
                <a:gridCol w="8931479">
                  <a:extLst>
                    <a:ext uri="{9D8B030D-6E8A-4147-A177-3AD203B41FA5}">
                      <a16:colId xmlns:a16="http://schemas.microsoft.com/office/drawing/2014/main" val="2330172173"/>
                    </a:ext>
                  </a:extLst>
                </a:gridCol>
              </a:tblGrid>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b="1" dirty="0">
                          <a:highlight>
                            <a:srgbClr val="FFFF00"/>
                          </a:highlight>
                          <a:latin typeface="Arial" panose="020B0604020202020204" pitchFamily="34" charset="0"/>
                          <a:cs typeface="Arial" panose="020B0604020202020204" pitchFamily="34" charset="0"/>
                        </a:rPr>
                        <a:t>Date</a:t>
                      </a:r>
                    </a:p>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b="1" dirty="0">
                          <a:highlight>
                            <a:srgbClr val="FFFF00"/>
                          </a:highlight>
                          <a:latin typeface="Arial" panose="020B0604020202020204" pitchFamily="34" charset="0"/>
                          <a:cs typeface="Arial" panose="020B0604020202020204" pitchFamily="34" charset="0"/>
                        </a:rPr>
                        <a:t>Durée</a:t>
                      </a: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600" b="1" i="0">
                          <a:latin typeface="Encode Sans" pitchFamily="2" charset="77"/>
                          <a:cs typeface="Arial" panose="020B0604020202020204" pitchFamily="34" charset="0"/>
                        </a:rPr>
                        <a:t>Atelier 1 : Se préparer</a:t>
                      </a:r>
                    </a:p>
                  </a:txBody>
                  <a:tcPr anchor="ctr">
                    <a:solidFill>
                      <a:schemeClr val="bg1">
                        <a:lumMod val="85000"/>
                      </a:schemeClr>
                    </a:solidFill>
                  </a:tcPr>
                </a:tc>
                <a:extLst>
                  <a:ext uri="{0D108BD9-81ED-4DB2-BD59-A6C34878D82A}">
                    <a16:rowId xmlns:a16="http://schemas.microsoft.com/office/drawing/2014/main" val="85358269"/>
                  </a:ext>
                </a:extLst>
              </a:tr>
              <a:tr h="672018">
                <a:tc vMerge="1">
                  <a:txBody>
                    <a:bodyPr/>
                    <a:lstStyle/>
                    <a:p>
                      <a:pPr marL="285750" indent="-285750" algn="l" rtl="0">
                        <a:buFont typeface="Arial" panose="020B0604020202020204" pitchFamily="34" charset="0"/>
                        <a:buChar char="•"/>
                      </a:pPr>
                      <a:endParaRPr lang="en-US"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fr-CA" sz="1600" dirty="0">
                          <a:latin typeface="Arial" panose="020B0604020202020204" pitchFamily="34" charset="0"/>
                          <a:cs typeface="Arial" panose="020B0604020202020204" pitchFamily="34" charset="0"/>
                        </a:rPr>
                        <a:t>Découvrir le programme de mentorat</a:t>
                      </a:r>
                    </a:p>
                    <a:p>
                      <a:pPr marL="285750" indent="-285750">
                        <a:buFont typeface="Arial" panose="020B0604020202020204" pitchFamily="34" charset="0"/>
                        <a:buChar char="•"/>
                      </a:pPr>
                      <a:r>
                        <a:rPr lang="fr-CA" sz="1600" dirty="0">
                          <a:latin typeface="Arial" panose="020B0604020202020204" pitchFamily="34" charset="0"/>
                          <a:cs typeface="Arial" panose="020B0604020202020204" pitchFamily="34" charset="0"/>
                        </a:rPr>
                        <a:t>Rencontrer les participants au programme</a:t>
                      </a:r>
                    </a:p>
                    <a:p>
                      <a:pPr marL="285750" indent="-285750">
                        <a:buFont typeface="Arial" panose="020B0604020202020204" pitchFamily="34" charset="0"/>
                        <a:buChar char="•"/>
                      </a:pPr>
                      <a:r>
                        <a:rPr lang="fr-CA" sz="1600" dirty="0">
                          <a:latin typeface="Arial" panose="020B0604020202020204" pitchFamily="34" charset="0"/>
                          <a:cs typeface="Arial" panose="020B0604020202020204" pitchFamily="34" charset="0"/>
                        </a:rPr>
                        <a:t>Bilan des activités : préparation et auto-évaluations des mentorés</a:t>
                      </a:r>
                    </a:p>
                  </a:txBody>
                  <a:tcPr/>
                </a:tc>
                <a:extLst>
                  <a:ext uri="{0D108BD9-81ED-4DB2-BD59-A6C34878D82A}">
                    <a16:rowId xmlns:a16="http://schemas.microsoft.com/office/drawing/2014/main" val="826091527"/>
                  </a:ext>
                </a:extLst>
              </a:tr>
              <a:tr h="21199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600" b="1" dirty="0">
                          <a:latin typeface="Arial" panose="020B0604020202020204" pitchFamily="34" charset="0"/>
                          <a:cs typeface="Arial" panose="020B0604020202020204" pitchFamily="34" charset="0"/>
                        </a:rPr>
                        <a:t>Pause pour se préparer : </a:t>
                      </a:r>
                      <a:r>
                        <a:rPr lang="fr-CA" sz="1600" b="0" dirty="0">
                          <a:latin typeface="Arial" panose="020B0604020202020204" pitchFamily="34" charset="0"/>
                          <a:cs typeface="Arial" panose="020B0604020202020204" pitchFamily="34" charset="0"/>
                        </a:rPr>
                        <a:t>Faire les activités de préparation et faire connaissance avec le mentor</a:t>
                      </a:r>
                    </a:p>
                  </a:txBody>
                  <a:tcPr anchor="ctr">
                    <a:noFill/>
                  </a:tcPr>
                </a:tc>
                <a:tc hMerge="1">
                  <a:txBody>
                    <a:bodyPr/>
                    <a:lstStyle/>
                    <a:p>
                      <a:pPr marL="285750" indent="-285750" algn="l" rtl="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83563943"/>
                  </a:ext>
                </a:extLst>
              </a:tr>
              <a:tr h="21199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b="1">
                          <a:highlight>
                            <a:srgbClr val="FFFF00"/>
                          </a:highlight>
                          <a:latin typeface="Arial" panose="020B0604020202020204" pitchFamily="34" charset="0"/>
                          <a:cs typeface="Arial" panose="020B0604020202020204" pitchFamily="34" charset="0"/>
                        </a:rPr>
                        <a:t>Date</a:t>
                      </a:r>
                    </a:p>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b="1">
                          <a:highlight>
                            <a:srgbClr val="FFFF00"/>
                          </a:highlight>
                          <a:latin typeface="Arial" panose="020B0604020202020204" pitchFamily="34" charset="0"/>
                          <a:cs typeface="Arial" panose="020B0604020202020204" pitchFamily="34" charset="0"/>
                        </a:rPr>
                        <a:t>Durée</a:t>
                      </a: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600" b="1" i="0">
                          <a:solidFill>
                            <a:schemeClr val="tx1"/>
                          </a:solidFill>
                          <a:latin typeface="Encode Sans" pitchFamily="2" charset="77"/>
                          <a:ea typeface="+mn-ea"/>
                          <a:cs typeface="Arial" panose="020B0604020202020204" pitchFamily="34" charset="0"/>
                        </a:rPr>
                        <a:t>Atelier 2 : Préparer le terrain</a:t>
                      </a:r>
                    </a:p>
                  </a:txBody>
                  <a:tcPr anchor="ctr">
                    <a:solidFill>
                      <a:schemeClr val="bg1">
                        <a:lumMod val="85000"/>
                      </a:schemeClr>
                    </a:solidFill>
                  </a:tcPr>
                </a:tc>
                <a:extLst>
                  <a:ext uri="{0D108BD9-81ED-4DB2-BD59-A6C34878D82A}">
                    <a16:rowId xmlns:a16="http://schemas.microsoft.com/office/drawing/2014/main" val="1858562881"/>
                  </a:ext>
                </a:extLst>
              </a:tr>
              <a:tr h="211996">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dirty="0">
                        <a:latin typeface="Arial" panose="020B0604020202020204" pitchFamily="34" charset="0"/>
                        <a:cs typeface="Arial" panose="020B0604020202020204" pitchFamily="34" charset="0"/>
                      </a:endParaRPr>
                    </a:p>
                  </a:txBody>
                  <a:tcPr anchor="ctr">
                    <a:noFill/>
                  </a:tcPr>
                </a:tc>
                <a:tc>
                  <a:txBody>
                    <a:bodyPr/>
                    <a:lstStyle/>
                    <a:p>
                      <a:pPr marL="342900" indent="-342900">
                        <a:buFont typeface="Arial" panose="020B0604020202020204" pitchFamily="34" charset="0"/>
                        <a:buChar char="•"/>
                      </a:pPr>
                      <a:r>
                        <a:rPr lang="fr-CA" sz="1600" dirty="0">
                          <a:latin typeface="Arial" panose="020B0604020202020204" pitchFamily="34" charset="0"/>
                          <a:cs typeface="Arial" panose="020B0604020202020204" pitchFamily="34" charset="0"/>
                        </a:rPr>
                        <a:t>Discuter du rôle du mentoré et de la façon d’être efficace</a:t>
                      </a:r>
                    </a:p>
                    <a:p>
                      <a:pPr marL="342900" indent="-342900">
                        <a:buFont typeface="Arial" panose="020B0604020202020204" pitchFamily="34" charset="0"/>
                        <a:buChar char="•"/>
                      </a:pPr>
                      <a:r>
                        <a:rPr lang="fr-CA" sz="1600" dirty="0">
                          <a:solidFill>
                            <a:schemeClr val="tx1"/>
                          </a:solidFill>
                          <a:latin typeface="Arial" panose="020B0604020202020204" pitchFamily="34" charset="0"/>
                          <a:ea typeface="+mn-ea"/>
                          <a:cs typeface="Arial" panose="020B0604020202020204" pitchFamily="34" charset="0"/>
                        </a:rPr>
                        <a:t>Retour sur le devoir : Test de mentorat et attentes à l’égard du programme</a:t>
                      </a:r>
                    </a:p>
                    <a:p>
                      <a:pPr marL="342900" indent="-342900">
                        <a:buFont typeface="Arial" panose="020B0604020202020204" pitchFamily="34" charset="0"/>
                        <a:buChar char="•"/>
                      </a:pPr>
                      <a:r>
                        <a:rPr lang="fr-CA" sz="1600" dirty="0">
                          <a:latin typeface="Arial" panose="020B0604020202020204" pitchFamily="34" charset="0"/>
                          <a:cs typeface="Arial" panose="020B0604020202020204" pitchFamily="34" charset="0"/>
                        </a:rPr>
                        <a:t>Faire l’activité : Exercice de réseautage</a:t>
                      </a:r>
                    </a:p>
                  </a:txBody>
                  <a:tcPr anchor="ctr">
                    <a:noFill/>
                  </a:tcPr>
                </a:tc>
                <a:extLst>
                  <a:ext uri="{0D108BD9-81ED-4DB2-BD59-A6C34878D82A}">
                    <a16:rowId xmlns:a16="http://schemas.microsoft.com/office/drawing/2014/main" val="3832097765"/>
                  </a:ext>
                </a:extLst>
              </a:tr>
              <a:tr h="21199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600" b="1" dirty="0">
                          <a:latin typeface="Arial" panose="020B0604020202020204" pitchFamily="34" charset="0"/>
                          <a:cs typeface="Arial" panose="020B0604020202020204" pitchFamily="34" charset="0"/>
                        </a:rPr>
                        <a:t>Pause pour se préparer : </a:t>
                      </a:r>
                      <a:r>
                        <a:rPr lang="fr-CA" sz="1600" b="0" dirty="0">
                          <a:latin typeface="Arial" panose="020B0604020202020204" pitchFamily="34" charset="0"/>
                          <a:cs typeface="Arial" panose="020B0604020202020204" pitchFamily="34" charset="0"/>
                        </a:rPr>
                        <a:t>Faire les activités de préparation et faire connaissance avec le mentor</a:t>
                      </a:r>
                    </a:p>
                  </a:txBody>
                  <a:tcPr anchor="ctr">
                    <a:noFill/>
                  </a:tcPr>
                </a:tc>
                <a:tc hMerge="1">
                  <a:txBody>
                    <a:bodyPr/>
                    <a:lstStyle/>
                    <a:p>
                      <a:pPr marL="285750" indent="-285750" algn="l" rtl="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1006909332"/>
                  </a:ext>
                </a:extLst>
              </a:tr>
              <a:tr h="21199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b="1">
                          <a:highlight>
                            <a:srgbClr val="FFFF00"/>
                          </a:highlight>
                          <a:latin typeface="Arial" panose="020B0604020202020204" pitchFamily="34" charset="0"/>
                          <a:cs typeface="Arial" panose="020B0604020202020204" pitchFamily="34" charset="0"/>
                        </a:rPr>
                        <a:t>Date</a:t>
                      </a:r>
                    </a:p>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b="1">
                          <a:highlight>
                            <a:srgbClr val="FFFF00"/>
                          </a:highlight>
                          <a:latin typeface="Arial" panose="020B0604020202020204" pitchFamily="34" charset="0"/>
                          <a:cs typeface="Arial" panose="020B0604020202020204" pitchFamily="34" charset="0"/>
                        </a:rPr>
                        <a:t>Durée</a:t>
                      </a: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600" b="1" i="0" dirty="0">
                          <a:solidFill>
                            <a:schemeClr val="tx1"/>
                          </a:solidFill>
                          <a:latin typeface="Encode Sans" pitchFamily="2" charset="77"/>
                          <a:ea typeface="+mn-ea"/>
                          <a:cs typeface="Arial" panose="020B0604020202020204" pitchFamily="34" charset="0"/>
                        </a:rPr>
                        <a:t>Atelier 3 : Travailler en commun</a:t>
                      </a:r>
                    </a:p>
                  </a:txBody>
                  <a:tcPr anchor="ctr">
                    <a:solidFill>
                      <a:schemeClr val="bg1">
                        <a:lumMod val="85000"/>
                      </a:schemeClr>
                    </a:solidFill>
                  </a:tcPr>
                </a:tc>
                <a:extLst>
                  <a:ext uri="{0D108BD9-81ED-4DB2-BD59-A6C34878D82A}">
                    <a16:rowId xmlns:a16="http://schemas.microsoft.com/office/drawing/2014/main" val="2904053075"/>
                  </a:ext>
                </a:extLst>
              </a:tr>
              <a:tr h="211996">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latin typeface="Arial" panose="020B0604020202020204" pitchFamily="34" charset="0"/>
                        <a:cs typeface="Arial" panose="020B0604020202020204" pitchFamily="34" charset="0"/>
                      </a:endParaRPr>
                    </a:p>
                  </a:txBody>
                  <a:tcPr anchor="ctr">
                    <a:noFill/>
                  </a:tcPr>
                </a:tc>
                <a:tc>
                  <a:txBody>
                    <a:bodyPr/>
                    <a:lstStyle/>
                    <a:p>
                      <a:pPr marL="342900" indent="-342900">
                        <a:lnSpc>
                          <a:spcPct val="107000"/>
                        </a:lnSpc>
                        <a:spcBef>
                          <a:spcPts val="0"/>
                        </a:spcBef>
                        <a:spcAft>
                          <a:spcPts val="0"/>
                        </a:spcAft>
                        <a:buFont typeface="Arial" panose="020B0604020202020204" pitchFamily="34" charset="0"/>
                        <a:buChar char="•"/>
                      </a:pPr>
                      <a:r>
                        <a:rPr lang="fr-CA" sz="1600" b="0" dirty="0">
                          <a:latin typeface="Arial" panose="020B0604020202020204" pitchFamily="34" charset="0"/>
                          <a:ea typeface="Calibri" panose="020F0502020204030204" pitchFamily="34" charset="0"/>
                          <a:cs typeface="Times New Roman" panose="02020603050405020304" pitchFamily="18" charset="0"/>
                        </a:rPr>
                        <a:t>Retour sur le devoir : discuter des conflits ou des défis avec votre mentor</a:t>
                      </a:r>
                    </a:p>
                    <a:p>
                      <a:pPr marL="342900" indent="-342900">
                        <a:lnSpc>
                          <a:spcPct val="107000"/>
                        </a:lnSpc>
                        <a:spcBef>
                          <a:spcPts val="0"/>
                        </a:spcBef>
                        <a:spcAft>
                          <a:spcPts val="0"/>
                        </a:spcAft>
                        <a:buFont typeface="Arial" panose="020B0604020202020204" pitchFamily="34" charset="0"/>
                        <a:buChar char="•"/>
                      </a:pPr>
                      <a:r>
                        <a:rPr lang="fr-CA" sz="1600" b="0" dirty="0">
                          <a:latin typeface="Arial" panose="020B0604020202020204" pitchFamily="34" charset="0"/>
                          <a:ea typeface="Calibri" panose="020F0502020204030204" pitchFamily="34" charset="0"/>
                          <a:cs typeface="Times New Roman" panose="02020603050405020304" pitchFamily="18" charset="0"/>
                        </a:rPr>
                        <a:t>Faire l’activité : Faciliter la réflexion</a:t>
                      </a:r>
                    </a:p>
                    <a:p>
                      <a:pPr marL="342900" indent="-342900">
                        <a:lnSpc>
                          <a:spcPct val="107000"/>
                        </a:lnSpc>
                        <a:spcBef>
                          <a:spcPts val="0"/>
                        </a:spcBef>
                        <a:spcAft>
                          <a:spcPts val="0"/>
                        </a:spcAft>
                        <a:buFont typeface="Arial" panose="020B0604020202020204" pitchFamily="34" charset="0"/>
                        <a:buChar char="•"/>
                      </a:pPr>
                      <a:r>
                        <a:rPr lang="fr-CA" sz="1600" b="0" dirty="0">
                          <a:latin typeface="Arial" panose="020B0604020202020204" pitchFamily="34" charset="0"/>
                          <a:ea typeface="Calibri" panose="020F0502020204030204" pitchFamily="34" charset="0"/>
                          <a:cs typeface="Times New Roman" panose="02020603050405020304" pitchFamily="18" charset="0"/>
                        </a:rPr>
                        <a:t>Discuter de votre expérience du programme jusqu’à présent</a:t>
                      </a:r>
                    </a:p>
                  </a:txBody>
                  <a:tcPr anchor="ctr">
                    <a:noFill/>
                  </a:tcPr>
                </a:tc>
                <a:extLst>
                  <a:ext uri="{0D108BD9-81ED-4DB2-BD59-A6C34878D82A}">
                    <a16:rowId xmlns:a16="http://schemas.microsoft.com/office/drawing/2014/main" val="1592355126"/>
                  </a:ext>
                </a:extLst>
              </a:tr>
            </a:tbl>
          </a:graphicData>
        </a:graphic>
      </p:graphicFrame>
      <p:sp>
        <p:nvSpPr>
          <p:cNvPr id="3" name="Slide Number Placeholder 2">
            <a:extLst>
              <a:ext uri="{FF2B5EF4-FFF2-40B4-BE49-F238E27FC236}">
                <a16:creationId xmlns:a16="http://schemas.microsoft.com/office/drawing/2014/main" id="{C1E4BE61-D14A-4831-BFD2-A404C4F7C768}"/>
              </a:ext>
            </a:extLst>
          </p:cNvPr>
          <p:cNvSpPr>
            <a:spLocks noGrp="1"/>
          </p:cNvSpPr>
          <p:nvPr>
            <p:ph type="sldNum" sz="quarter" idx="4"/>
            <p:custDataLst>
              <p:tags r:id="rId3"/>
            </p:custDataLst>
          </p:nvPr>
        </p:nvSpPr>
        <p:spPr/>
        <p:txBody>
          <a:bodyPr/>
          <a:lstStyle/>
          <a:p>
            <a:fld id="{3884788F-3909-4E53-9C01-7D724614CA0D}" type="slidenum">
              <a:rPr lang="en-US" altLang="en-US" smtClean="0"/>
              <a:pPr/>
              <a:t>5</a:t>
            </a:fld>
            <a:endParaRPr lang="en-US" altLang="en-US"/>
          </a:p>
        </p:txBody>
      </p:sp>
    </p:spTree>
    <p:extLst>
      <p:ext uri="{BB962C8B-B14F-4D97-AF65-F5344CB8AC3E}">
        <p14:creationId xmlns:p14="http://schemas.microsoft.com/office/powerpoint/2010/main" val="9626085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CDCC88-EB7E-4518-9604-4232BB09CBAA}"/>
              </a:ext>
            </a:extLst>
          </p:cNvPr>
          <p:cNvSpPr txBox="1"/>
          <p:nvPr>
            <p:custDataLst>
              <p:tags r:id="rId1"/>
            </p:custDataLst>
          </p:nvPr>
        </p:nvSpPr>
        <p:spPr>
          <a:xfrm>
            <a:off x="1357937" y="2019960"/>
            <a:ext cx="9528370" cy="1785104"/>
          </a:xfrm>
          <a:prstGeom prst="rect">
            <a:avLst/>
          </a:prstGeom>
          <a:noFill/>
        </p:spPr>
        <p:txBody>
          <a:bodyPr wrap="square" rtlCol="0">
            <a:spAutoFit/>
          </a:bodyPr>
          <a:lstStyle/>
          <a:p>
            <a:pPr algn="ctr" rtl="0" fontAlgn="base">
              <a:lnSpc>
                <a:spcPct val="150000"/>
              </a:lnSpc>
            </a:pPr>
            <a:r>
              <a:rPr lang="fr-CA" sz="2000" b="1" i="0" u="none" strike="noStrike" dirty="0">
                <a:latin typeface="Arial" panose="020B0604020202020204" pitchFamily="34" charset="0"/>
              </a:rPr>
              <a:t>Nous respectons et reconnaissons le statut des Premières Nations, </a:t>
            </a:r>
            <a:br>
              <a:rPr lang="fr-CA" sz="2000" b="1" i="0" u="none" strike="noStrike" dirty="0">
                <a:latin typeface="Arial" panose="020B0604020202020204" pitchFamily="34" charset="0"/>
              </a:rPr>
            </a:br>
            <a:r>
              <a:rPr lang="fr-CA" sz="2000" b="1" i="0" u="none" strike="noStrike" dirty="0">
                <a:latin typeface="Arial" panose="020B0604020202020204" pitchFamily="34" charset="0"/>
              </a:rPr>
              <a:t>des Inuits et des Métis comme gardiens du territoire sur lequel </a:t>
            </a:r>
            <a:br>
              <a:rPr lang="fr-CA" sz="2000" b="1" i="0" u="none" strike="noStrike" dirty="0">
                <a:latin typeface="Arial" panose="020B0604020202020204" pitchFamily="34" charset="0"/>
              </a:rPr>
            </a:br>
            <a:r>
              <a:rPr lang="fr-CA" sz="2000" b="1" i="0" u="none" strike="noStrike" dirty="0">
                <a:latin typeface="Arial" panose="020B0604020202020204" pitchFamily="34" charset="0"/>
              </a:rPr>
              <a:t>nous apprendrons aujourd’hui.</a:t>
            </a:r>
          </a:p>
          <a:p>
            <a:endParaRPr lang="en-US" sz="2000" dirty="0"/>
          </a:p>
        </p:txBody>
      </p:sp>
      <p:sp>
        <p:nvSpPr>
          <p:cNvPr id="3" name="Slide Number Placeholder 2">
            <a:extLst>
              <a:ext uri="{FF2B5EF4-FFF2-40B4-BE49-F238E27FC236}">
                <a16:creationId xmlns:a16="http://schemas.microsoft.com/office/drawing/2014/main" id="{A4C1D440-E641-4CE5-B772-916B37B1145B}"/>
              </a:ext>
            </a:extLst>
          </p:cNvPr>
          <p:cNvSpPr>
            <a:spLocks noGrp="1"/>
          </p:cNvSpPr>
          <p:nvPr>
            <p:ph type="sldNum" sz="quarter" idx="4"/>
            <p:custDataLst>
              <p:tags r:id="rId2"/>
            </p:custDataLst>
          </p:nvPr>
        </p:nvSpPr>
        <p:spPr/>
        <p:txBody>
          <a:bodyPr/>
          <a:lstStyle/>
          <a:p>
            <a:fld id="{3884788F-3909-4E53-9C01-7D724614CA0D}" type="slidenum">
              <a:rPr lang="en-US" altLang="en-US" smtClean="0"/>
              <a:pPr/>
              <a:t>50</a:t>
            </a:fld>
            <a:endParaRPr lang="en-US" altLang="en-US"/>
          </a:p>
        </p:txBody>
      </p:sp>
    </p:spTree>
    <p:extLst>
      <p:ext uri="{BB962C8B-B14F-4D97-AF65-F5344CB8AC3E}">
        <p14:creationId xmlns:p14="http://schemas.microsoft.com/office/powerpoint/2010/main" val="23083901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custDataLst>
              <p:tags r:id="rId1"/>
            </p:custDataLst>
          </p:nvPr>
        </p:nvSpPr>
        <p:spPr>
          <a:xfrm>
            <a:off x="720000" y="720000"/>
            <a:ext cx="8443913" cy="400110"/>
          </a:xfrm>
          <a:prstGeom prst="rect">
            <a:avLst/>
          </a:prstGeom>
          <a:noFill/>
        </p:spPr>
        <p:txBody>
          <a:bodyPr>
            <a:spAutoFit/>
          </a:bodyPr>
          <a:lstStyle/>
          <a:p>
            <a:pPr eaLnBrk="1" fontAlgn="auto" hangingPunct="1">
              <a:spcBef>
                <a:spcPts val="0"/>
              </a:spcBef>
              <a:spcAft>
                <a:spcPts val="0"/>
              </a:spcAft>
              <a:defRPr/>
            </a:pPr>
            <a:r>
              <a:rPr lang="fr-CA" sz="2000" b="1" dirty="0">
                <a:solidFill>
                  <a:srgbClr val="C00000"/>
                </a:solidFill>
                <a:latin typeface="Encode Sans" pitchFamily="2" charset="77"/>
                <a:cs typeface="Arial" panose="020B0604020202020204" pitchFamily="34" charset="0"/>
              </a:rPr>
              <a:t>Formation pour des mentorés efficaces</a:t>
            </a:r>
          </a:p>
        </p:txBody>
      </p:sp>
      <p:sp>
        <p:nvSpPr>
          <p:cNvPr id="5" name="TextBox 4">
            <a:extLst>
              <a:ext uri="{FF2B5EF4-FFF2-40B4-BE49-F238E27FC236}">
                <a16:creationId xmlns:a16="http://schemas.microsoft.com/office/drawing/2014/main" id="{06A8A4D5-9CA6-4048-8DD1-B3CF024E4905}"/>
              </a:ext>
            </a:extLst>
          </p:cNvPr>
          <p:cNvSpPr txBox="1"/>
          <p:nvPr>
            <p:custDataLst>
              <p:tags r:id="rId2"/>
            </p:custDataLst>
          </p:nvPr>
        </p:nvSpPr>
        <p:spPr>
          <a:xfrm>
            <a:off x="720001" y="1440000"/>
            <a:ext cx="10227748" cy="2990562"/>
          </a:xfrm>
          <a:prstGeom prst="rect">
            <a:avLst/>
          </a:prstGeom>
          <a:noFill/>
        </p:spPr>
        <p:txBody>
          <a:bodyPr wrap="square">
            <a:spAutoFit/>
          </a:bodyPr>
          <a:lstStyle/>
          <a:p>
            <a:pPr eaLnBrk="1" fontAlgn="auto" hangingPunct="1">
              <a:spcBef>
                <a:spcPts val="0"/>
              </a:spcBef>
              <a:spcAft>
                <a:spcPts val="0"/>
              </a:spcAft>
              <a:defRPr/>
            </a:pPr>
            <a:r>
              <a:rPr lang="fr-CA" sz="1600" b="1" dirty="0">
                <a:latin typeface="Arial" panose="020B0604020202020204" pitchFamily="34" charset="0"/>
                <a:cs typeface="Arial" panose="020B0604020202020204" pitchFamily="34" charset="0"/>
              </a:rPr>
              <a:t>Ordre du jour de l’atelier</a:t>
            </a:r>
          </a:p>
          <a:p>
            <a:pPr marL="284400" indent="-284400">
              <a:spcBef>
                <a:spcPts val="200"/>
              </a:spcBef>
              <a:spcAft>
                <a:spcPts val="0"/>
              </a:spcAft>
              <a:buFont typeface="Arial" panose="020B0604020202020204" pitchFamily="34" charset="0"/>
              <a:buChar char="•"/>
            </a:pPr>
            <a:r>
              <a:rPr lang="fr-CA" sz="1600" b="1" dirty="0">
                <a:latin typeface="Arial" panose="020B0604020202020204" pitchFamily="34" charset="0"/>
                <a:ea typeface="Calibri" panose="020F0502020204030204" pitchFamily="34" charset="0"/>
                <a:cs typeface="Times New Roman" panose="02020603050405020304" pitchFamily="18" charset="0"/>
              </a:rPr>
              <a:t>Retour</a:t>
            </a:r>
            <a:r>
              <a:rPr lang="fr-CA" sz="1600" dirty="0">
                <a:latin typeface="Arial" panose="020B0604020202020204" pitchFamily="34" charset="0"/>
                <a:ea typeface="Calibri" panose="020F0502020204030204" pitchFamily="34" charset="0"/>
                <a:cs typeface="Times New Roman" panose="02020603050405020304" pitchFamily="18" charset="0"/>
              </a:rPr>
              <a:t> sur le devoir : </a:t>
            </a:r>
            <a:r>
              <a:rPr lang="fr-CA" sz="1600" b="0" dirty="0">
                <a:latin typeface="Arial" panose="020B0604020202020204" pitchFamily="34" charset="0"/>
                <a:ea typeface="Calibri" panose="020F0502020204030204" pitchFamily="34" charset="0"/>
                <a:cs typeface="Times New Roman" panose="02020603050405020304" pitchFamily="18" charset="0"/>
              </a:rPr>
              <a:t>Discuter des conflits ou des défis avec votre mentor;</a:t>
            </a:r>
          </a:p>
          <a:p>
            <a:pPr marL="284400" marR="0" lvl="0" indent="-284400">
              <a:spcBef>
                <a:spcPts val="200"/>
              </a:spcBef>
              <a:spcAft>
                <a:spcPts val="0"/>
              </a:spcAft>
              <a:buFont typeface="Arial" panose="020B0604020202020204" pitchFamily="34" charset="0"/>
              <a:buChar char="•"/>
            </a:pPr>
            <a:r>
              <a:rPr lang="fr-CA" sz="1600" b="1" dirty="0">
                <a:latin typeface="Arial" panose="020B0604020202020204" pitchFamily="34" charset="0"/>
                <a:ea typeface="Calibri" panose="020F0502020204030204" pitchFamily="34" charset="0"/>
                <a:cs typeface="Times New Roman" panose="02020603050405020304" pitchFamily="18" charset="0"/>
              </a:rPr>
              <a:t>Faire</a:t>
            </a:r>
            <a:r>
              <a:rPr lang="fr-CA" sz="1600" dirty="0">
                <a:latin typeface="Arial" panose="020B0604020202020204" pitchFamily="34" charset="0"/>
                <a:ea typeface="Calibri" panose="020F0502020204030204" pitchFamily="34" charset="0"/>
                <a:cs typeface="Times New Roman" panose="02020603050405020304" pitchFamily="18" charset="0"/>
              </a:rPr>
              <a:t> l’activité : Faciliter la réflexion;</a:t>
            </a:r>
          </a:p>
          <a:p>
            <a:pPr marL="284400" indent="-284400">
              <a:spcBef>
                <a:spcPts val="200"/>
              </a:spcBef>
              <a:spcAft>
                <a:spcPts val="0"/>
              </a:spcAft>
              <a:buFont typeface="Arial" panose="020B0604020202020204" pitchFamily="34" charset="0"/>
              <a:buChar char="•"/>
            </a:pPr>
            <a:r>
              <a:rPr lang="fr-CA" sz="1600" b="1" dirty="0">
                <a:latin typeface="Arial" panose="020B0604020202020204" pitchFamily="34" charset="0"/>
                <a:ea typeface="Calibri" panose="020F0502020204030204" pitchFamily="34" charset="0"/>
                <a:cs typeface="Times New Roman" panose="02020603050405020304" pitchFamily="18" charset="0"/>
              </a:rPr>
              <a:t>Discuter</a:t>
            </a:r>
            <a:r>
              <a:rPr lang="fr-CA" sz="1600" dirty="0">
                <a:latin typeface="Arial" panose="020B0604020202020204" pitchFamily="34" charset="0"/>
                <a:ea typeface="Calibri" panose="020F0502020204030204" pitchFamily="34" charset="0"/>
                <a:cs typeface="Times New Roman" panose="02020603050405020304" pitchFamily="18" charset="0"/>
              </a:rPr>
              <a:t> de votre expérience du programme jusqu’à présent.</a:t>
            </a:r>
          </a:p>
          <a:p>
            <a:pPr>
              <a:spcBef>
                <a:spcPts val="1200"/>
              </a:spcBef>
            </a:pPr>
            <a:r>
              <a:rPr lang="fr-CA" sz="1600" b="1" dirty="0">
                <a:latin typeface="Arial" panose="020B0604020202020204" pitchFamily="34" charset="0"/>
                <a:cs typeface="Arial" panose="020B0604020202020204" pitchFamily="34" charset="0"/>
              </a:rPr>
              <a:t>Justification</a:t>
            </a:r>
          </a:p>
          <a:p>
            <a:pPr marL="284400" indent="-28440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Pour être des mentorés efficaces, les participants doivent comprendre qu’ils sont maîtres de leur expérience de mentorat.</a:t>
            </a:r>
          </a:p>
          <a:p>
            <a:pPr>
              <a:spcBef>
                <a:spcPts val="1200"/>
              </a:spcBef>
            </a:pPr>
            <a:r>
              <a:rPr lang="fr-CA" sz="1600" b="1" dirty="0">
                <a:latin typeface="Arial" panose="020B0604020202020204" pitchFamily="34" charset="0"/>
                <a:cs typeface="Arial" panose="020B0604020202020204" pitchFamily="34" charset="0"/>
              </a:rPr>
              <a:t>Objectif</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Fournir aux mentorés les liens, les connaissances et les outils à utiliser tout au long de leur expérience dans le programme de mentorat.</a:t>
            </a:r>
          </a:p>
        </p:txBody>
      </p:sp>
      <p:sp>
        <p:nvSpPr>
          <p:cNvPr id="3" name="Slide Number Placeholder 2">
            <a:extLst>
              <a:ext uri="{FF2B5EF4-FFF2-40B4-BE49-F238E27FC236}">
                <a16:creationId xmlns:a16="http://schemas.microsoft.com/office/drawing/2014/main" id="{2E643C65-6097-4B00-9AC1-70615A218E2D}"/>
              </a:ext>
            </a:extLst>
          </p:cNvPr>
          <p:cNvSpPr>
            <a:spLocks noGrp="1"/>
          </p:cNvSpPr>
          <p:nvPr>
            <p:ph type="sldNum" sz="quarter" idx="4"/>
            <p:custDataLst>
              <p:tags r:id="rId3"/>
            </p:custDataLst>
          </p:nvPr>
        </p:nvSpPr>
        <p:spPr/>
        <p:txBody>
          <a:bodyPr/>
          <a:lstStyle/>
          <a:p>
            <a:fld id="{3884788F-3909-4E53-9C01-7D724614CA0D}" type="slidenum">
              <a:rPr lang="en-US" altLang="en-US" smtClean="0"/>
              <a:pPr/>
              <a:t>51</a:t>
            </a:fld>
            <a:endParaRPr lang="en-US" altLang="en-US"/>
          </a:p>
        </p:txBody>
      </p:sp>
    </p:spTree>
    <p:extLst>
      <p:ext uri="{BB962C8B-B14F-4D97-AF65-F5344CB8AC3E}">
        <p14:creationId xmlns:p14="http://schemas.microsoft.com/office/powerpoint/2010/main" val="3228792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1">
            <a:extLst>
              <a:ext uri="{FF2B5EF4-FFF2-40B4-BE49-F238E27FC236}">
                <a16:creationId xmlns:a16="http://schemas.microsoft.com/office/drawing/2014/main" id="{287D43E4-2397-4DFF-9F3C-F434C955A465}"/>
              </a:ext>
            </a:extLst>
          </p:cNvPr>
          <p:cNvSpPr txBox="1">
            <a:spLocks noChangeArrowheads="1"/>
          </p:cNvSpPr>
          <p:nvPr>
            <p:custDataLst>
              <p:tags r:id="rId1"/>
            </p:custDataLst>
          </p:nvPr>
        </p:nvSpPr>
        <p:spPr bwMode="auto">
          <a:xfrm>
            <a:off x="0" y="2162684"/>
            <a:ext cx="1219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CA" sz="2000" b="1">
                <a:solidFill>
                  <a:schemeClr val="bg1"/>
                </a:solidFill>
                <a:latin typeface="Encode Sans" pitchFamily="2" charset="77"/>
                <a:cs typeface="Arial" panose="020B0604020202020204" pitchFamily="34" charset="0"/>
              </a:rPr>
              <a:t>Bilan</a:t>
            </a:r>
          </a:p>
        </p:txBody>
      </p:sp>
    </p:spTree>
    <p:extLst>
      <p:ext uri="{BB962C8B-B14F-4D97-AF65-F5344CB8AC3E}">
        <p14:creationId xmlns:p14="http://schemas.microsoft.com/office/powerpoint/2010/main" val="40666446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custDataLst>
              <p:tags r:id="rId1"/>
            </p:custDataLst>
          </p:nvPr>
        </p:nvSpPr>
        <p:spPr>
          <a:xfrm>
            <a:off x="720000" y="720000"/>
            <a:ext cx="11078909" cy="400110"/>
          </a:xfrm>
          <a:prstGeom prst="rect">
            <a:avLst/>
          </a:prstGeom>
          <a:noFill/>
        </p:spPr>
        <p:txBody>
          <a:bodyPr wrap="square">
            <a:spAutoFit/>
          </a:bodyPr>
          <a:lstStyle/>
          <a:p>
            <a:pPr>
              <a:spcBef>
                <a:spcPts val="0"/>
              </a:spcBef>
              <a:spcAft>
                <a:spcPts val="0"/>
              </a:spcAft>
            </a:pPr>
            <a:r>
              <a:rPr lang="fr-CA" sz="2000" b="1" dirty="0">
                <a:solidFill>
                  <a:srgbClr val="C00000"/>
                </a:solidFill>
                <a:latin typeface="Encode Sans" pitchFamily="2" charset="77"/>
                <a:ea typeface="Calibri" panose="020F0502020204030204" pitchFamily="34" charset="0"/>
                <a:cs typeface="Times New Roman" panose="02020603050405020304" pitchFamily="18" charset="0"/>
              </a:rPr>
              <a:t>Retour sur le devoir : Discuter des conflits ou des défis avec votre mentor</a:t>
            </a:r>
          </a:p>
        </p:txBody>
      </p:sp>
      <p:sp>
        <p:nvSpPr>
          <p:cNvPr id="5" name="TextBox 4">
            <a:extLst>
              <a:ext uri="{FF2B5EF4-FFF2-40B4-BE49-F238E27FC236}">
                <a16:creationId xmlns:a16="http://schemas.microsoft.com/office/drawing/2014/main" id="{5BE5DB48-AD01-4A8A-8830-2683674FC388}"/>
              </a:ext>
            </a:extLst>
          </p:cNvPr>
          <p:cNvSpPr txBox="1"/>
          <p:nvPr>
            <p:custDataLst>
              <p:tags r:id="rId2"/>
            </p:custDataLst>
          </p:nvPr>
        </p:nvSpPr>
        <p:spPr>
          <a:xfrm>
            <a:off x="720000" y="1440000"/>
            <a:ext cx="10290378" cy="2446824"/>
          </a:xfrm>
          <a:prstGeom prst="rect">
            <a:avLst/>
          </a:prstGeom>
          <a:noFill/>
        </p:spPr>
        <p:txBody>
          <a:bodyPr wrap="square" rtlCol="0">
            <a:spAutoFit/>
          </a:bodyPr>
          <a:lstStyle/>
          <a:p>
            <a:r>
              <a:rPr lang="fr-CA" sz="1600" b="1" dirty="0">
                <a:latin typeface="Arial" panose="020B0604020202020204" pitchFamily="34" charset="0"/>
                <a:cs typeface="Arial" panose="020B0604020202020204" pitchFamily="34" charset="0"/>
              </a:rPr>
              <a:t>Justification</a:t>
            </a:r>
          </a:p>
          <a:p>
            <a:pPr marL="284400" indent="-28440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Les programmes de mentorat offrent un lieu sûr où les mentorés peuvent comprendre comment gérer les conflits et les difficultés et s’y exercer.</a:t>
            </a:r>
          </a:p>
          <a:p>
            <a:pPr>
              <a:spcBef>
                <a:spcPts val="1200"/>
              </a:spcBef>
            </a:pPr>
            <a:r>
              <a:rPr lang="fr-CA" sz="1600" b="1" dirty="0">
                <a:latin typeface="Arial" panose="020B0604020202020204" pitchFamily="34" charset="0"/>
                <a:cs typeface="Arial" panose="020B0604020202020204" pitchFamily="34" charset="0"/>
              </a:rPr>
              <a:t>Objectif</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Nommer des stratégies et des ressources pour aider à résoudre les conflits, tant à l’intérieur qu’à l’extérieur d’un programme de mentorat.</a:t>
            </a:r>
          </a:p>
          <a:p>
            <a:pPr>
              <a:spcBef>
                <a:spcPts val="1200"/>
              </a:spcBef>
            </a:pPr>
            <a:r>
              <a:rPr lang="fr-CA" sz="1600" b="1" dirty="0">
                <a:latin typeface="Arial" panose="020B0604020202020204" pitchFamily="34" charset="0"/>
                <a:cs typeface="Arial" panose="020B0604020202020204" pitchFamily="34" charset="0"/>
              </a:rPr>
              <a:t>Processus</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Discussions en petits groupes et retour sur le sujet en grand groupe.</a:t>
            </a:r>
          </a:p>
        </p:txBody>
      </p:sp>
      <p:sp>
        <p:nvSpPr>
          <p:cNvPr id="3" name="Slide Number Placeholder 2">
            <a:extLst>
              <a:ext uri="{FF2B5EF4-FFF2-40B4-BE49-F238E27FC236}">
                <a16:creationId xmlns:a16="http://schemas.microsoft.com/office/drawing/2014/main" id="{918AA4BA-1650-41C5-B03A-FE25512AB415}"/>
              </a:ext>
            </a:extLst>
          </p:cNvPr>
          <p:cNvSpPr>
            <a:spLocks noGrp="1"/>
          </p:cNvSpPr>
          <p:nvPr>
            <p:ph type="sldNum" sz="quarter" idx="4"/>
            <p:custDataLst>
              <p:tags r:id="rId3"/>
            </p:custDataLst>
          </p:nvPr>
        </p:nvSpPr>
        <p:spPr/>
        <p:txBody>
          <a:bodyPr/>
          <a:lstStyle/>
          <a:p>
            <a:fld id="{3884788F-3909-4E53-9C01-7D724614CA0D}" type="slidenum">
              <a:rPr lang="en-US" altLang="en-US" smtClean="0"/>
              <a:pPr/>
              <a:t>53</a:t>
            </a:fld>
            <a:endParaRPr lang="en-US" altLang="en-US"/>
          </a:p>
        </p:txBody>
      </p:sp>
    </p:spTree>
    <p:extLst>
      <p:ext uri="{BB962C8B-B14F-4D97-AF65-F5344CB8AC3E}">
        <p14:creationId xmlns:p14="http://schemas.microsoft.com/office/powerpoint/2010/main" val="6861708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custDataLst>
              <p:tags r:id="rId1"/>
            </p:custDataLst>
          </p:nvPr>
        </p:nvSpPr>
        <p:spPr>
          <a:xfrm>
            <a:off x="720000" y="720000"/>
            <a:ext cx="10912208" cy="400110"/>
          </a:xfrm>
          <a:prstGeom prst="rect">
            <a:avLst/>
          </a:prstGeom>
          <a:noFill/>
        </p:spPr>
        <p:txBody>
          <a:bodyPr wrap="square">
            <a:spAutoFit/>
          </a:bodyPr>
          <a:lstStyle/>
          <a:p>
            <a:pPr eaLnBrk="1" fontAlgn="auto" hangingPunct="1">
              <a:spcBef>
                <a:spcPts val="0"/>
              </a:spcBef>
              <a:spcAft>
                <a:spcPts val="0"/>
              </a:spcAft>
              <a:defRPr/>
            </a:pPr>
            <a:r>
              <a:rPr lang="fr-CA" sz="2000" b="1" dirty="0">
                <a:solidFill>
                  <a:srgbClr val="C00000"/>
                </a:solidFill>
                <a:latin typeface="Encode Sans" pitchFamily="2" charset="77"/>
                <a:cs typeface="Arial" panose="020B0604020202020204" pitchFamily="34" charset="0"/>
              </a:rPr>
              <a:t>Bilan : Discuter des conflits ou des défis avec votre mentor</a:t>
            </a:r>
          </a:p>
        </p:txBody>
      </p:sp>
      <p:sp>
        <p:nvSpPr>
          <p:cNvPr id="3" name="TextBox 2">
            <a:extLst>
              <a:ext uri="{FF2B5EF4-FFF2-40B4-BE49-F238E27FC236}">
                <a16:creationId xmlns:a16="http://schemas.microsoft.com/office/drawing/2014/main" id="{201C0D94-4931-414E-8E43-A5B32869154C}"/>
              </a:ext>
            </a:extLst>
          </p:cNvPr>
          <p:cNvSpPr txBox="1"/>
          <p:nvPr>
            <p:custDataLst>
              <p:tags r:id="rId2"/>
            </p:custDataLst>
          </p:nvPr>
        </p:nvSpPr>
        <p:spPr>
          <a:xfrm>
            <a:off x="720000" y="1440000"/>
            <a:ext cx="10742807" cy="2769989"/>
          </a:xfrm>
          <a:prstGeom prst="rect">
            <a:avLst/>
          </a:prstGeom>
          <a:noFill/>
        </p:spPr>
        <p:txBody>
          <a:bodyPr wrap="square" lIns="91440" tIns="45720" rIns="91440" bIns="45720" anchor="t">
            <a:spAutoFit/>
          </a:bodyPr>
          <a:lstStyle/>
          <a:p>
            <a:pPr eaLnBrk="1" fontAlgn="auto" hangingPunct="1">
              <a:spcBef>
                <a:spcPts val="0"/>
              </a:spcBef>
              <a:spcAft>
                <a:spcPts val="1200"/>
              </a:spcAft>
              <a:defRPr/>
            </a:pPr>
            <a:r>
              <a:rPr lang="fr-CA" sz="1600" dirty="0">
                <a:latin typeface="Arial"/>
                <a:cs typeface="Arial"/>
              </a:rPr>
              <a:t>Dans votre salle secondaire, réfléchissez à vos expériences en matière de conflits. Allez à l’activité de la section 3.3 du </a:t>
            </a:r>
            <a:r>
              <a:rPr lang="fr-CA" sz="1600" b="1" dirty="0">
                <a:latin typeface="Arial"/>
                <a:cs typeface="Arial"/>
              </a:rPr>
              <a:t>Cahier de travail du mentoré</a:t>
            </a:r>
            <a:r>
              <a:rPr lang="fr-CA" sz="1600" dirty="0">
                <a:latin typeface="Arial"/>
                <a:cs typeface="Arial"/>
              </a:rPr>
              <a:t>. Discutez des conflits ou des défis avec votre mentor. </a:t>
            </a:r>
          </a:p>
          <a:p>
            <a:pPr eaLnBrk="1" fontAlgn="auto" hangingPunct="1">
              <a:spcBef>
                <a:spcPts val="0"/>
              </a:spcBef>
              <a:spcAft>
                <a:spcPts val="0"/>
              </a:spcAft>
              <a:defRPr/>
            </a:pPr>
            <a:r>
              <a:rPr lang="fr-CA" sz="1600" b="1" dirty="0">
                <a:latin typeface="Arial"/>
                <a:cs typeface="Arial"/>
              </a:rPr>
              <a:t>Questions à se poser :</a:t>
            </a:r>
          </a:p>
          <a:p>
            <a:pPr marL="285750" indent="-285750" eaLnBrk="1" fontAlgn="auto" hangingPunct="1">
              <a:spcBef>
                <a:spcPts val="200"/>
              </a:spcBef>
              <a:spcAft>
                <a:spcPts val="300"/>
              </a:spcAft>
              <a:buFont typeface="Arial" panose="020B0604020202020204" pitchFamily="34" charset="0"/>
              <a:buChar char="•"/>
              <a:defRPr/>
            </a:pPr>
            <a:r>
              <a:rPr lang="fr-CA" sz="1600" dirty="0">
                <a:latin typeface="Arial"/>
                <a:cs typeface="Arial"/>
              </a:rPr>
              <a:t>Avez-vous confiance en votre capacité à gérer les conflits qui pourraient survenir?</a:t>
            </a:r>
          </a:p>
          <a:p>
            <a:pPr marL="285750" indent="-285750" eaLnBrk="1" fontAlgn="auto" hangingPunct="1">
              <a:spcBef>
                <a:spcPts val="200"/>
              </a:spcBef>
              <a:spcAft>
                <a:spcPts val="300"/>
              </a:spcAft>
              <a:buFont typeface="Arial" panose="020B0604020202020204" pitchFamily="34" charset="0"/>
              <a:buChar char="•"/>
              <a:defRPr/>
            </a:pPr>
            <a:r>
              <a:rPr lang="fr-CA" sz="1600" dirty="0">
                <a:latin typeface="Arial"/>
                <a:cs typeface="Arial"/>
              </a:rPr>
              <a:t>Quelles ressources de gestion des conflits vous ont été utiles? </a:t>
            </a:r>
          </a:p>
          <a:p>
            <a:pPr marL="285750" indent="-285750" eaLnBrk="1" fontAlgn="auto" hangingPunct="1">
              <a:spcBef>
                <a:spcPts val="200"/>
              </a:spcBef>
              <a:spcAft>
                <a:spcPts val="0"/>
              </a:spcAft>
              <a:buFont typeface="Arial" panose="020B0604020202020204" pitchFamily="34" charset="0"/>
              <a:buChar char="•"/>
              <a:defRPr/>
            </a:pPr>
            <a:r>
              <a:rPr lang="fr-CA" sz="1600" dirty="0">
                <a:latin typeface="Arial"/>
                <a:cs typeface="Arial"/>
              </a:rPr>
              <a:t>Cette ressource pourrait-elle s’appliquer aux conflits avec les autres? Entraîneurs, parents ou tuteurs, athlètes ou participants?</a:t>
            </a:r>
          </a:p>
          <a:p>
            <a:pPr eaLnBrk="1" fontAlgn="auto" hangingPunct="1">
              <a:spcBef>
                <a:spcPts val="1200"/>
              </a:spcBef>
              <a:spcAft>
                <a:spcPts val="0"/>
              </a:spcAft>
              <a:defRPr/>
            </a:pPr>
            <a:r>
              <a:rPr lang="fr-CA" sz="1600" dirty="0">
                <a:latin typeface="Arial"/>
                <a:cs typeface="Arial"/>
              </a:rPr>
              <a:t>Après les séances en petits groupes, un bilan de l’activité sera fait avec l’ensemble du groupe dans la salle principale. Veuillez sélectionner un membre du groupe pour présenter les points importants de votre conversation. </a:t>
            </a:r>
          </a:p>
        </p:txBody>
      </p:sp>
      <p:sp>
        <p:nvSpPr>
          <p:cNvPr id="4" name="Slide Number Placeholder 3">
            <a:extLst>
              <a:ext uri="{FF2B5EF4-FFF2-40B4-BE49-F238E27FC236}">
                <a16:creationId xmlns:a16="http://schemas.microsoft.com/office/drawing/2014/main" id="{C7C47BCF-49E9-4110-804E-4AC5546ABF19}"/>
              </a:ext>
            </a:extLst>
          </p:cNvPr>
          <p:cNvSpPr>
            <a:spLocks noGrp="1"/>
          </p:cNvSpPr>
          <p:nvPr>
            <p:ph type="sldNum" sz="quarter" idx="4"/>
            <p:custDataLst>
              <p:tags r:id="rId3"/>
            </p:custDataLst>
          </p:nvPr>
        </p:nvSpPr>
        <p:spPr/>
        <p:txBody>
          <a:bodyPr/>
          <a:lstStyle/>
          <a:p>
            <a:fld id="{3884788F-3909-4E53-9C01-7D724614CA0D}" type="slidenum">
              <a:rPr lang="en-US" altLang="en-US" smtClean="0"/>
              <a:pPr/>
              <a:t>54</a:t>
            </a:fld>
            <a:endParaRPr lang="en-US" altLang="en-US"/>
          </a:p>
        </p:txBody>
      </p:sp>
    </p:spTree>
    <p:extLst>
      <p:ext uri="{BB962C8B-B14F-4D97-AF65-F5344CB8AC3E}">
        <p14:creationId xmlns:p14="http://schemas.microsoft.com/office/powerpoint/2010/main" val="22427264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1">
            <a:extLst>
              <a:ext uri="{FF2B5EF4-FFF2-40B4-BE49-F238E27FC236}">
                <a16:creationId xmlns:a16="http://schemas.microsoft.com/office/drawing/2014/main" id="{287D43E4-2397-4DFF-9F3C-F434C955A465}"/>
              </a:ext>
            </a:extLst>
          </p:cNvPr>
          <p:cNvSpPr txBox="1">
            <a:spLocks noChangeArrowheads="1"/>
          </p:cNvSpPr>
          <p:nvPr>
            <p:custDataLst>
              <p:tags r:id="rId1"/>
            </p:custDataLst>
          </p:nvPr>
        </p:nvSpPr>
        <p:spPr bwMode="auto">
          <a:xfrm>
            <a:off x="0" y="2162684"/>
            <a:ext cx="1219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CA" sz="2000" b="1">
                <a:solidFill>
                  <a:schemeClr val="bg1"/>
                </a:solidFill>
                <a:latin typeface="Encode Sans" pitchFamily="2" charset="77"/>
                <a:cs typeface="Arial" panose="020B0604020202020204" pitchFamily="34" charset="0"/>
              </a:rPr>
              <a:t>Activités</a:t>
            </a:r>
          </a:p>
        </p:txBody>
      </p:sp>
    </p:spTree>
    <p:extLst>
      <p:ext uri="{BB962C8B-B14F-4D97-AF65-F5344CB8AC3E}">
        <p14:creationId xmlns:p14="http://schemas.microsoft.com/office/powerpoint/2010/main" val="9890910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custDataLst>
              <p:tags r:id="rId1"/>
            </p:custDataLst>
          </p:nvPr>
        </p:nvSpPr>
        <p:spPr>
          <a:xfrm>
            <a:off x="720000" y="720000"/>
            <a:ext cx="11078909" cy="400110"/>
          </a:xfrm>
          <a:prstGeom prst="rect">
            <a:avLst/>
          </a:prstGeom>
          <a:noFill/>
        </p:spPr>
        <p:txBody>
          <a:bodyPr wrap="square">
            <a:spAutoFit/>
          </a:bodyPr>
          <a:lstStyle/>
          <a:p>
            <a:pPr marR="0" lvl="0">
              <a:spcBef>
                <a:spcPts val="0"/>
              </a:spcBef>
              <a:spcAft>
                <a:spcPts val="0"/>
              </a:spcAft>
            </a:pPr>
            <a:r>
              <a:rPr lang="fr-CA" sz="2000" b="1">
                <a:solidFill>
                  <a:srgbClr val="C00000"/>
                </a:solidFill>
                <a:latin typeface="Encode Sans" pitchFamily="2" charset="77"/>
                <a:ea typeface="Calibri" panose="020F0502020204030204" pitchFamily="34" charset="0"/>
                <a:cs typeface="Times New Roman" panose="02020603050405020304" pitchFamily="18" charset="0"/>
              </a:rPr>
              <a:t>Faire l’activité : Faciliter la réflexion</a:t>
            </a:r>
          </a:p>
        </p:txBody>
      </p:sp>
      <p:sp>
        <p:nvSpPr>
          <p:cNvPr id="5" name="TextBox 4">
            <a:extLst>
              <a:ext uri="{FF2B5EF4-FFF2-40B4-BE49-F238E27FC236}">
                <a16:creationId xmlns:a16="http://schemas.microsoft.com/office/drawing/2014/main" id="{5BE5DB48-AD01-4A8A-8830-2683674FC388}"/>
              </a:ext>
            </a:extLst>
          </p:cNvPr>
          <p:cNvSpPr txBox="1"/>
          <p:nvPr>
            <p:custDataLst>
              <p:tags r:id="rId2"/>
            </p:custDataLst>
          </p:nvPr>
        </p:nvSpPr>
        <p:spPr>
          <a:xfrm>
            <a:off x="720001" y="1440000"/>
            <a:ext cx="10327956" cy="2200602"/>
          </a:xfrm>
          <a:prstGeom prst="rect">
            <a:avLst/>
          </a:prstGeom>
          <a:noFill/>
        </p:spPr>
        <p:txBody>
          <a:bodyPr wrap="square" rtlCol="0">
            <a:spAutoFit/>
          </a:bodyPr>
          <a:lstStyle/>
          <a:p>
            <a:r>
              <a:rPr lang="fr-CA" sz="1600" b="1" dirty="0">
                <a:latin typeface="Arial" panose="020B0604020202020204" pitchFamily="34" charset="0"/>
                <a:cs typeface="Arial" panose="020B0604020202020204" pitchFamily="34" charset="0"/>
              </a:rPr>
              <a:t>Justification</a:t>
            </a:r>
          </a:p>
          <a:p>
            <a:pPr marL="284400" indent="-28440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Les programmes de mentorat donnent l’occasion aux mentorés de se fixer des objectifs et de réfléchir à la réalisation de ces objectifs et à leur expérience globale.</a:t>
            </a:r>
          </a:p>
          <a:p>
            <a:pPr>
              <a:spcBef>
                <a:spcPts val="1200"/>
              </a:spcBef>
            </a:pPr>
            <a:r>
              <a:rPr lang="fr-CA" sz="1600" b="1" dirty="0">
                <a:latin typeface="Arial" panose="020B0604020202020204" pitchFamily="34" charset="0"/>
                <a:cs typeface="Arial" panose="020B0604020202020204" pitchFamily="34" charset="0"/>
              </a:rPr>
              <a:t>Objectif</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Comprendre comment les outils peuvent être utilisés pour faciliter la réflexion.</a:t>
            </a:r>
          </a:p>
          <a:p>
            <a:pPr>
              <a:spcBef>
                <a:spcPts val="1200"/>
              </a:spcBef>
            </a:pPr>
            <a:r>
              <a:rPr lang="fr-CA" sz="1600" b="1" dirty="0">
                <a:latin typeface="Arial" panose="020B0604020202020204" pitchFamily="34" charset="0"/>
                <a:cs typeface="Arial" panose="020B0604020202020204" pitchFamily="34" charset="0"/>
              </a:rPr>
              <a:t>Processus</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Discussions en petits groupes et retour sur le sujet en grand groupe.</a:t>
            </a:r>
          </a:p>
        </p:txBody>
      </p:sp>
      <p:sp>
        <p:nvSpPr>
          <p:cNvPr id="3" name="Slide Number Placeholder 2">
            <a:extLst>
              <a:ext uri="{FF2B5EF4-FFF2-40B4-BE49-F238E27FC236}">
                <a16:creationId xmlns:a16="http://schemas.microsoft.com/office/drawing/2014/main" id="{0C5B1B7E-A3AA-42D6-9C1E-11FA146BAFB2}"/>
              </a:ext>
            </a:extLst>
          </p:cNvPr>
          <p:cNvSpPr>
            <a:spLocks noGrp="1"/>
          </p:cNvSpPr>
          <p:nvPr>
            <p:ph type="sldNum" sz="quarter" idx="4"/>
            <p:custDataLst>
              <p:tags r:id="rId3"/>
            </p:custDataLst>
          </p:nvPr>
        </p:nvSpPr>
        <p:spPr/>
        <p:txBody>
          <a:bodyPr/>
          <a:lstStyle/>
          <a:p>
            <a:fld id="{3884788F-3909-4E53-9C01-7D724614CA0D}" type="slidenum">
              <a:rPr lang="en-US" altLang="en-US" smtClean="0"/>
              <a:pPr/>
              <a:t>56</a:t>
            </a:fld>
            <a:endParaRPr lang="en-US" altLang="en-US"/>
          </a:p>
        </p:txBody>
      </p:sp>
    </p:spTree>
    <p:extLst>
      <p:ext uri="{BB962C8B-B14F-4D97-AF65-F5344CB8AC3E}">
        <p14:creationId xmlns:p14="http://schemas.microsoft.com/office/powerpoint/2010/main" val="27633687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custDataLst>
              <p:tags r:id="rId1"/>
            </p:custDataLst>
          </p:nvPr>
        </p:nvSpPr>
        <p:spPr>
          <a:xfrm>
            <a:off x="720000" y="720000"/>
            <a:ext cx="8443913" cy="400110"/>
          </a:xfrm>
          <a:prstGeom prst="rect">
            <a:avLst/>
          </a:prstGeom>
          <a:noFill/>
        </p:spPr>
        <p:txBody>
          <a:bodyPr>
            <a:spAutoFit/>
          </a:bodyPr>
          <a:lstStyle/>
          <a:p>
            <a:pPr eaLnBrk="1" fontAlgn="auto" hangingPunct="1">
              <a:spcBef>
                <a:spcPts val="0"/>
              </a:spcBef>
              <a:spcAft>
                <a:spcPts val="0"/>
              </a:spcAft>
              <a:defRPr/>
            </a:pPr>
            <a:r>
              <a:rPr lang="fr-CA" sz="2000" b="1">
                <a:solidFill>
                  <a:srgbClr val="C00000"/>
                </a:solidFill>
                <a:latin typeface="Encode Sans" pitchFamily="2" charset="77"/>
                <a:cs typeface="Arial" panose="020B0604020202020204" pitchFamily="34" charset="0"/>
              </a:rPr>
              <a:t>Faire l’activité : Faciliter la réflexion</a:t>
            </a:r>
          </a:p>
        </p:txBody>
      </p:sp>
      <p:sp>
        <p:nvSpPr>
          <p:cNvPr id="3" name="TextBox 2">
            <a:extLst>
              <a:ext uri="{FF2B5EF4-FFF2-40B4-BE49-F238E27FC236}">
                <a16:creationId xmlns:a16="http://schemas.microsoft.com/office/drawing/2014/main" id="{201C0D94-4931-414E-8E43-A5B32869154C}"/>
              </a:ext>
            </a:extLst>
          </p:cNvPr>
          <p:cNvSpPr txBox="1"/>
          <p:nvPr>
            <p:custDataLst>
              <p:tags r:id="rId2"/>
            </p:custDataLst>
          </p:nvPr>
        </p:nvSpPr>
        <p:spPr>
          <a:xfrm>
            <a:off x="720000" y="1440000"/>
            <a:ext cx="10540899" cy="2123658"/>
          </a:xfrm>
          <a:prstGeom prst="rect">
            <a:avLst/>
          </a:prstGeom>
          <a:noFill/>
        </p:spPr>
        <p:txBody>
          <a:bodyPr wrap="square" lIns="91440" tIns="45720" rIns="91440" bIns="45720" anchor="t">
            <a:spAutoFit/>
          </a:bodyPr>
          <a:lstStyle/>
          <a:p>
            <a:pPr eaLnBrk="1" fontAlgn="auto" hangingPunct="1">
              <a:spcBef>
                <a:spcPts val="0"/>
              </a:spcBef>
              <a:spcAft>
                <a:spcPts val="0"/>
              </a:spcAft>
              <a:defRPr/>
            </a:pPr>
            <a:r>
              <a:rPr lang="fr-CA" sz="1600" dirty="0">
                <a:latin typeface="Arial"/>
                <a:cs typeface="Arial"/>
              </a:rPr>
              <a:t>Dans les salles secondaires, faites l’activité Faciliter la réflexion à la section 3.4 du </a:t>
            </a:r>
            <a:r>
              <a:rPr lang="fr-CA" sz="1600" b="1" dirty="0">
                <a:latin typeface="Arial"/>
                <a:cs typeface="Arial"/>
              </a:rPr>
              <a:t>Cahier de travail du mentoré</a:t>
            </a:r>
            <a:r>
              <a:rPr lang="fr-CA" sz="1600" dirty="0">
                <a:latin typeface="Arial"/>
                <a:cs typeface="Arial"/>
              </a:rPr>
              <a:t>. </a:t>
            </a:r>
          </a:p>
          <a:p>
            <a:pPr eaLnBrk="1" fontAlgn="auto" hangingPunct="1">
              <a:spcBef>
                <a:spcPts val="1200"/>
              </a:spcBef>
              <a:spcAft>
                <a:spcPts val="0"/>
              </a:spcAft>
              <a:defRPr/>
            </a:pPr>
            <a:r>
              <a:rPr lang="fr-CA" sz="1600" dirty="0">
                <a:latin typeface="Arial"/>
                <a:cs typeface="Arial"/>
              </a:rPr>
              <a:t>Chaque salle se verra attribuer un modèle de réflexion à mettre à l’essai. Examinez ce modèle pour réfléchir à une expérience que vous avez vécue dans le cadre du programme ou au cours de votre carrière d’entraîneur. Notez vos principales réflexions et présentez-les au petit groupe. </a:t>
            </a:r>
          </a:p>
          <a:p>
            <a:pPr eaLnBrk="1" fontAlgn="auto" hangingPunct="1">
              <a:spcBef>
                <a:spcPts val="1200"/>
              </a:spcBef>
              <a:spcAft>
                <a:spcPts val="0"/>
              </a:spcAft>
              <a:defRPr/>
            </a:pPr>
            <a:r>
              <a:rPr lang="fr-CA" sz="1600" dirty="0">
                <a:latin typeface="Arial"/>
                <a:cs typeface="Arial"/>
              </a:rPr>
              <a:t>À la fin de la discussion dans les salles secondaires, un bilan de l’activité sera fait avec l’ensemble du groupe dans la salle principale. Veuillez choisir un membre du petit groupe pour présenter les points importants de votre conversation et expliquer comment le modèle a contribué à faciliter votre réflexion. </a:t>
            </a:r>
          </a:p>
        </p:txBody>
      </p:sp>
      <p:sp>
        <p:nvSpPr>
          <p:cNvPr id="4" name="Slide Number Placeholder 3">
            <a:extLst>
              <a:ext uri="{FF2B5EF4-FFF2-40B4-BE49-F238E27FC236}">
                <a16:creationId xmlns:a16="http://schemas.microsoft.com/office/drawing/2014/main" id="{E0C2576E-BCF7-40CF-A191-538B8A5641C3}"/>
              </a:ext>
            </a:extLst>
          </p:cNvPr>
          <p:cNvSpPr>
            <a:spLocks noGrp="1"/>
          </p:cNvSpPr>
          <p:nvPr>
            <p:ph type="sldNum" sz="quarter" idx="4"/>
            <p:custDataLst>
              <p:tags r:id="rId3"/>
            </p:custDataLst>
          </p:nvPr>
        </p:nvSpPr>
        <p:spPr/>
        <p:txBody>
          <a:bodyPr/>
          <a:lstStyle/>
          <a:p>
            <a:fld id="{3884788F-3909-4E53-9C01-7D724614CA0D}" type="slidenum">
              <a:rPr lang="en-US" altLang="en-US" smtClean="0"/>
              <a:pPr/>
              <a:t>57</a:t>
            </a:fld>
            <a:endParaRPr lang="en-US" altLang="en-US"/>
          </a:p>
        </p:txBody>
      </p:sp>
    </p:spTree>
    <p:extLst>
      <p:ext uri="{BB962C8B-B14F-4D97-AF65-F5344CB8AC3E}">
        <p14:creationId xmlns:p14="http://schemas.microsoft.com/office/powerpoint/2010/main" val="16904802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1">
            <a:extLst>
              <a:ext uri="{FF2B5EF4-FFF2-40B4-BE49-F238E27FC236}">
                <a16:creationId xmlns:a16="http://schemas.microsoft.com/office/drawing/2014/main" id="{287D43E4-2397-4DFF-9F3C-F434C955A465}"/>
              </a:ext>
            </a:extLst>
          </p:cNvPr>
          <p:cNvSpPr txBox="1">
            <a:spLocks noChangeArrowheads="1"/>
          </p:cNvSpPr>
          <p:nvPr>
            <p:custDataLst>
              <p:tags r:id="rId1"/>
            </p:custDataLst>
          </p:nvPr>
        </p:nvSpPr>
        <p:spPr bwMode="auto">
          <a:xfrm>
            <a:off x="0" y="2162684"/>
            <a:ext cx="1219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CA" sz="2000" b="1" dirty="0">
                <a:solidFill>
                  <a:schemeClr val="bg1"/>
                </a:solidFill>
                <a:latin typeface="Encode Sans" pitchFamily="2" charset="77"/>
                <a:cs typeface="Arial" panose="020B0604020202020204" pitchFamily="34" charset="0"/>
              </a:rPr>
              <a:t>Discuter</a:t>
            </a:r>
          </a:p>
        </p:txBody>
      </p:sp>
    </p:spTree>
    <p:extLst>
      <p:ext uri="{BB962C8B-B14F-4D97-AF65-F5344CB8AC3E}">
        <p14:creationId xmlns:p14="http://schemas.microsoft.com/office/powerpoint/2010/main" val="28364766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custDataLst>
              <p:tags r:id="rId1"/>
            </p:custDataLst>
          </p:nvPr>
        </p:nvSpPr>
        <p:spPr>
          <a:xfrm>
            <a:off x="720000" y="720000"/>
            <a:ext cx="11078909" cy="400110"/>
          </a:xfrm>
          <a:prstGeom prst="rect">
            <a:avLst/>
          </a:prstGeom>
          <a:noFill/>
        </p:spPr>
        <p:txBody>
          <a:bodyPr wrap="square">
            <a:spAutoFit/>
          </a:bodyPr>
          <a:lstStyle/>
          <a:p>
            <a:pPr>
              <a:spcBef>
                <a:spcPts val="0"/>
              </a:spcBef>
              <a:spcAft>
                <a:spcPts val="0"/>
              </a:spcAft>
            </a:pPr>
            <a:r>
              <a:rPr lang="fr-CA" sz="2000" b="1" dirty="0">
                <a:solidFill>
                  <a:srgbClr val="C00000"/>
                </a:solidFill>
                <a:latin typeface="Encode Sans" pitchFamily="2" charset="77"/>
                <a:ea typeface="Calibri" panose="020F0502020204030204" pitchFamily="34" charset="0"/>
                <a:cs typeface="Times New Roman" panose="02020603050405020304" pitchFamily="18" charset="0"/>
              </a:rPr>
              <a:t>Discuter de votre expérience du programme jusqu’à présent</a:t>
            </a:r>
          </a:p>
        </p:txBody>
      </p:sp>
      <p:sp>
        <p:nvSpPr>
          <p:cNvPr id="5" name="TextBox 4">
            <a:extLst>
              <a:ext uri="{FF2B5EF4-FFF2-40B4-BE49-F238E27FC236}">
                <a16:creationId xmlns:a16="http://schemas.microsoft.com/office/drawing/2014/main" id="{5BE5DB48-AD01-4A8A-8830-2683674FC388}"/>
              </a:ext>
            </a:extLst>
          </p:cNvPr>
          <p:cNvSpPr txBox="1"/>
          <p:nvPr>
            <p:custDataLst>
              <p:tags r:id="rId2"/>
            </p:custDataLst>
          </p:nvPr>
        </p:nvSpPr>
        <p:spPr>
          <a:xfrm>
            <a:off x="720001" y="1440000"/>
            <a:ext cx="10152591" cy="2446824"/>
          </a:xfrm>
          <a:prstGeom prst="rect">
            <a:avLst/>
          </a:prstGeom>
          <a:noFill/>
        </p:spPr>
        <p:txBody>
          <a:bodyPr wrap="square" rtlCol="0">
            <a:spAutoFit/>
          </a:bodyPr>
          <a:lstStyle/>
          <a:p>
            <a:r>
              <a:rPr lang="fr-CA" sz="1600" b="1" dirty="0">
                <a:latin typeface="Arial" panose="020B0604020202020204" pitchFamily="34" charset="0"/>
                <a:cs typeface="Arial" panose="020B0604020202020204" pitchFamily="34" charset="0"/>
              </a:rPr>
              <a:t>Justification</a:t>
            </a:r>
          </a:p>
          <a:p>
            <a:pPr marL="284400" indent="-28440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En réfléchissant à leur expérience, les mentorés développent leur capacité de réflexion et peuvent fournir une rétroaction sur le programme.</a:t>
            </a:r>
          </a:p>
          <a:p>
            <a:pPr>
              <a:spcBef>
                <a:spcPts val="1200"/>
              </a:spcBef>
            </a:pPr>
            <a:r>
              <a:rPr lang="fr-CA" sz="1600" b="1" dirty="0">
                <a:latin typeface="Arial" panose="020B0604020202020204" pitchFamily="34" charset="0"/>
                <a:cs typeface="Arial" panose="020B0604020202020204" pitchFamily="34" charset="0"/>
              </a:rPr>
              <a:t>Objectif</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Réfléchir aux connaissances acquises depuis le début de l’expérience de mentorat et faire des suggestions pour améliorer le programme.</a:t>
            </a:r>
          </a:p>
          <a:p>
            <a:pPr>
              <a:spcBef>
                <a:spcPts val="1200"/>
              </a:spcBef>
            </a:pPr>
            <a:r>
              <a:rPr lang="fr-CA" sz="1600" b="1" dirty="0">
                <a:latin typeface="Arial" panose="020B0604020202020204" pitchFamily="34" charset="0"/>
                <a:cs typeface="Arial" panose="020B0604020202020204" pitchFamily="34" charset="0"/>
              </a:rPr>
              <a:t>Processus</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Retour en grand groupe.</a:t>
            </a:r>
          </a:p>
        </p:txBody>
      </p:sp>
      <p:sp>
        <p:nvSpPr>
          <p:cNvPr id="3" name="Slide Number Placeholder 2">
            <a:extLst>
              <a:ext uri="{FF2B5EF4-FFF2-40B4-BE49-F238E27FC236}">
                <a16:creationId xmlns:a16="http://schemas.microsoft.com/office/drawing/2014/main" id="{7C237251-82EF-4497-962D-CC37A2436AD3}"/>
              </a:ext>
            </a:extLst>
          </p:cNvPr>
          <p:cNvSpPr>
            <a:spLocks noGrp="1"/>
          </p:cNvSpPr>
          <p:nvPr>
            <p:ph type="sldNum" sz="quarter" idx="4"/>
            <p:custDataLst>
              <p:tags r:id="rId3"/>
            </p:custDataLst>
          </p:nvPr>
        </p:nvSpPr>
        <p:spPr/>
        <p:txBody>
          <a:bodyPr/>
          <a:lstStyle/>
          <a:p>
            <a:fld id="{3884788F-3909-4E53-9C01-7D724614CA0D}" type="slidenum">
              <a:rPr lang="en-US" altLang="en-US" smtClean="0"/>
              <a:pPr/>
              <a:t>59</a:t>
            </a:fld>
            <a:endParaRPr lang="en-US" altLang="en-US"/>
          </a:p>
        </p:txBody>
      </p:sp>
    </p:spTree>
    <p:extLst>
      <p:ext uri="{BB962C8B-B14F-4D97-AF65-F5344CB8AC3E}">
        <p14:creationId xmlns:p14="http://schemas.microsoft.com/office/powerpoint/2010/main" val="4229045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1">
            <a:extLst>
              <a:ext uri="{FF2B5EF4-FFF2-40B4-BE49-F238E27FC236}">
                <a16:creationId xmlns:a16="http://schemas.microsoft.com/office/drawing/2014/main" id="{287D43E4-2397-4DFF-9F3C-F434C955A465}"/>
              </a:ext>
            </a:extLst>
          </p:cNvPr>
          <p:cNvSpPr txBox="1">
            <a:spLocks noChangeArrowheads="1"/>
          </p:cNvSpPr>
          <p:nvPr>
            <p:custDataLst>
              <p:tags r:id="rId1"/>
            </p:custDataLst>
          </p:nvPr>
        </p:nvSpPr>
        <p:spPr bwMode="auto">
          <a:xfrm>
            <a:off x="0" y="2162684"/>
            <a:ext cx="1219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CA" sz="2000" b="1">
                <a:solidFill>
                  <a:schemeClr val="bg1"/>
                </a:solidFill>
                <a:latin typeface="Encode Sans" pitchFamily="2" charset="77"/>
                <a:cs typeface="Arial" panose="020B0604020202020204" pitchFamily="34" charset="0"/>
              </a:rPr>
              <a:t>Aperçu du programme de mentorat</a:t>
            </a:r>
          </a:p>
        </p:txBody>
      </p:sp>
    </p:spTree>
    <p:extLst>
      <p:ext uri="{BB962C8B-B14F-4D97-AF65-F5344CB8AC3E}">
        <p14:creationId xmlns:p14="http://schemas.microsoft.com/office/powerpoint/2010/main" val="4728596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0614F89-E3AB-4CA5-9CCA-32AECA38072F}"/>
              </a:ext>
            </a:extLst>
          </p:cNvPr>
          <p:cNvSpPr txBox="1"/>
          <p:nvPr>
            <p:custDataLst>
              <p:tags r:id="rId1"/>
            </p:custDataLst>
          </p:nvPr>
        </p:nvSpPr>
        <p:spPr>
          <a:xfrm>
            <a:off x="720000" y="720000"/>
            <a:ext cx="9398903" cy="400110"/>
          </a:xfrm>
          <a:prstGeom prst="rect">
            <a:avLst/>
          </a:prstGeom>
          <a:noFill/>
        </p:spPr>
        <p:txBody>
          <a:bodyPr wrap="square">
            <a:spAutoFit/>
          </a:bodyPr>
          <a:lstStyle/>
          <a:p>
            <a:pPr eaLnBrk="1" fontAlgn="auto" hangingPunct="1">
              <a:spcBef>
                <a:spcPts val="0"/>
              </a:spcBef>
              <a:spcAft>
                <a:spcPts val="0"/>
              </a:spcAft>
              <a:defRPr/>
            </a:pPr>
            <a:r>
              <a:rPr lang="fr-CA" sz="2000" b="1" dirty="0">
                <a:solidFill>
                  <a:srgbClr val="C00000"/>
                </a:solidFill>
                <a:latin typeface="Encode Sans" pitchFamily="2" charset="77"/>
                <a:cs typeface="Arial" panose="020B0604020202020204" pitchFamily="34" charset="0"/>
              </a:rPr>
              <a:t>Discussion de groupe</a:t>
            </a:r>
          </a:p>
        </p:txBody>
      </p:sp>
      <p:sp>
        <p:nvSpPr>
          <p:cNvPr id="8" name="TextBox 7">
            <a:extLst>
              <a:ext uri="{FF2B5EF4-FFF2-40B4-BE49-F238E27FC236}">
                <a16:creationId xmlns:a16="http://schemas.microsoft.com/office/drawing/2014/main" id="{2280681C-76AE-4B63-87B9-441697D03FB8}"/>
              </a:ext>
            </a:extLst>
          </p:cNvPr>
          <p:cNvSpPr txBox="1"/>
          <p:nvPr>
            <p:custDataLst>
              <p:tags r:id="rId2"/>
            </p:custDataLst>
          </p:nvPr>
        </p:nvSpPr>
        <p:spPr>
          <a:xfrm>
            <a:off x="720000" y="1440000"/>
            <a:ext cx="9882097" cy="2031325"/>
          </a:xfrm>
          <a:prstGeom prst="rect">
            <a:avLst/>
          </a:prstGeom>
          <a:noFill/>
        </p:spPr>
        <p:txBody>
          <a:bodyPr wrap="square">
            <a:spAutoFit/>
          </a:bodyPr>
          <a:lstStyle/>
          <a:p>
            <a:pPr marL="284400" indent="-284400" eaLnBrk="1" fontAlgn="auto" hangingPunct="1">
              <a:spcBef>
                <a:spcPts val="1200"/>
              </a:spcBef>
              <a:spcAft>
                <a:spcPts val="0"/>
              </a:spcAft>
              <a:buFont typeface="Arial" panose="020B0604020202020204" pitchFamily="34" charset="0"/>
              <a:buChar char="•"/>
              <a:defRPr/>
            </a:pPr>
            <a:r>
              <a:rPr lang="fr-CA" sz="1600" dirty="0">
                <a:latin typeface="Arial" panose="020B0604020202020204" pitchFamily="34" charset="0"/>
                <a:cs typeface="Arial" panose="020B0604020202020204" pitchFamily="34" charset="0"/>
              </a:rPr>
              <a:t>Vous sentez-vous efficace dans votre rôle de mentoré? </a:t>
            </a:r>
          </a:p>
          <a:p>
            <a:pPr marL="284400" indent="-284400" eaLnBrk="1" fontAlgn="auto" hangingPunct="1">
              <a:spcBef>
                <a:spcPts val="1200"/>
              </a:spcBef>
              <a:spcAft>
                <a:spcPts val="0"/>
              </a:spcAft>
              <a:buFont typeface="Arial" panose="020B0604020202020204" pitchFamily="34" charset="0"/>
              <a:buChar char="•"/>
              <a:defRPr/>
            </a:pPr>
            <a:r>
              <a:rPr lang="fr-CA" sz="1600" dirty="0">
                <a:latin typeface="Arial" panose="020B0604020202020204" pitchFamily="34" charset="0"/>
                <a:cs typeface="Arial" panose="020B0604020202020204" pitchFamily="34" charset="0"/>
              </a:rPr>
              <a:t>Qu’avez-vous appris sur vous-même depuis que vous avez commencé le programme?</a:t>
            </a:r>
          </a:p>
          <a:p>
            <a:pPr marL="284400" indent="-284400" eaLnBrk="1" fontAlgn="auto" hangingPunct="1">
              <a:spcBef>
                <a:spcPts val="1200"/>
              </a:spcBef>
              <a:spcAft>
                <a:spcPts val="0"/>
              </a:spcAft>
              <a:buFont typeface="Arial" panose="020B0604020202020204" pitchFamily="34" charset="0"/>
              <a:buChar char="•"/>
              <a:defRPr/>
            </a:pPr>
            <a:r>
              <a:rPr lang="fr-CA" sz="1600" dirty="0">
                <a:latin typeface="Arial" panose="020B0604020202020204" pitchFamily="34" charset="0"/>
                <a:cs typeface="Arial" panose="020B0604020202020204" pitchFamily="34" charset="0"/>
              </a:rPr>
              <a:t>Le programme répond-il à vos attentes?</a:t>
            </a:r>
          </a:p>
          <a:p>
            <a:pPr marL="284400" indent="-284400" eaLnBrk="1" fontAlgn="auto" hangingPunct="1">
              <a:spcBef>
                <a:spcPts val="1200"/>
              </a:spcBef>
              <a:spcAft>
                <a:spcPts val="0"/>
              </a:spcAft>
              <a:buFont typeface="Arial" panose="020B0604020202020204" pitchFamily="34" charset="0"/>
              <a:buChar char="•"/>
              <a:defRPr/>
            </a:pPr>
            <a:r>
              <a:rPr lang="fr-CA" sz="1600" dirty="0">
                <a:latin typeface="Arial" panose="020B0604020202020204" pitchFamily="34" charset="0"/>
                <a:cs typeface="Arial" panose="020B0604020202020204" pitchFamily="34" charset="0"/>
              </a:rPr>
              <a:t>Quels sont les thèmes de perfectionnement professionnel sur lesquels vous aimeriez en apprendre davantage pendant le programme?</a:t>
            </a:r>
          </a:p>
          <a:p>
            <a:pPr eaLnBrk="1" fontAlgn="auto" hangingPunct="1">
              <a:spcBef>
                <a:spcPts val="0"/>
              </a:spcBef>
              <a:spcAft>
                <a:spcPts val="0"/>
              </a:spcAft>
              <a:defRPr/>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2E26FDF9-09BA-47CA-9090-6FE480764A6E}"/>
              </a:ext>
            </a:extLst>
          </p:cNvPr>
          <p:cNvSpPr>
            <a:spLocks noGrp="1"/>
          </p:cNvSpPr>
          <p:nvPr>
            <p:ph type="sldNum" sz="quarter" idx="4"/>
            <p:custDataLst>
              <p:tags r:id="rId3"/>
            </p:custDataLst>
          </p:nvPr>
        </p:nvSpPr>
        <p:spPr/>
        <p:txBody>
          <a:bodyPr/>
          <a:lstStyle/>
          <a:p>
            <a:fld id="{3884788F-3909-4E53-9C01-7D724614CA0D}" type="slidenum">
              <a:rPr lang="en-US" altLang="en-US" smtClean="0"/>
              <a:pPr/>
              <a:t>60</a:t>
            </a:fld>
            <a:endParaRPr lang="en-US" altLang="en-US"/>
          </a:p>
        </p:txBody>
      </p:sp>
    </p:spTree>
    <p:extLst>
      <p:ext uri="{BB962C8B-B14F-4D97-AF65-F5344CB8AC3E}">
        <p14:creationId xmlns:p14="http://schemas.microsoft.com/office/powerpoint/2010/main" val="19638846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1">
            <a:extLst>
              <a:ext uri="{FF2B5EF4-FFF2-40B4-BE49-F238E27FC236}">
                <a16:creationId xmlns:a16="http://schemas.microsoft.com/office/drawing/2014/main" id="{287D43E4-2397-4DFF-9F3C-F434C955A465}"/>
              </a:ext>
            </a:extLst>
          </p:cNvPr>
          <p:cNvSpPr txBox="1">
            <a:spLocks noChangeArrowheads="1"/>
          </p:cNvSpPr>
          <p:nvPr>
            <p:custDataLst>
              <p:tags r:id="rId1"/>
            </p:custDataLst>
          </p:nvPr>
        </p:nvSpPr>
        <p:spPr bwMode="auto">
          <a:xfrm>
            <a:off x="0" y="2162684"/>
            <a:ext cx="1219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CA" sz="2000" b="1" dirty="0">
                <a:solidFill>
                  <a:schemeClr val="bg1"/>
                </a:solidFill>
                <a:latin typeface="Encode Sans" pitchFamily="2" charset="77"/>
                <a:cs typeface="Arial" panose="020B0604020202020204" pitchFamily="34" charset="0"/>
              </a:rPr>
              <a:t>Prochaines étapes</a:t>
            </a:r>
          </a:p>
        </p:txBody>
      </p:sp>
    </p:spTree>
    <p:extLst>
      <p:ext uri="{BB962C8B-B14F-4D97-AF65-F5344CB8AC3E}">
        <p14:creationId xmlns:p14="http://schemas.microsoft.com/office/powerpoint/2010/main" val="38909382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custDataLst>
              <p:tags r:id="rId1"/>
            </p:custDataLst>
          </p:nvPr>
        </p:nvSpPr>
        <p:spPr>
          <a:xfrm>
            <a:off x="720000" y="720000"/>
            <a:ext cx="8443913" cy="400110"/>
          </a:xfrm>
          <a:prstGeom prst="rect">
            <a:avLst/>
          </a:prstGeom>
          <a:noFill/>
        </p:spPr>
        <p:txBody>
          <a:bodyPr>
            <a:spAutoFit/>
          </a:bodyPr>
          <a:lstStyle/>
          <a:p>
            <a:pPr eaLnBrk="1" fontAlgn="auto" hangingPunct="1">
              <a:spcBef>
                <a:spcPts val="0"/>
              </a:spcBef>
              <a:spcAft>
                <a:spcPts val="0"/>
              </a:spcAft>
              <a:defRPr/>
            </a:pPr>
            <a:r>
              <a:rPr lang="fr-CA" sz="2000" b="1" dirty="0">
                <a:solidFill>
                  <a:srgbClr val="C00000"/>
                </a:solidFill>
                <a:latin typeface="Encode Sans" pitchFamily="2" charset="77"/>
                <a:cs typeface="Arial" panose="020B0604020202020204" pitchFamily="34" charset="0"/>
              </a:rPr>
              <a:t>Prochaines étapes</a:t>
            </a:r>
          </a:p>
        </p:txBody>
      </p:sp>
      <p:sp>
        <p:nvSpPr>
          <p:cNvPr id="3" name="TextBox 2">
            <a:extLst>
              <a:ext uri="{FF2B5EF4-FFF2-40B4-BE49-F238E27FC236}">
                <a16:creationId xmlns:a16="http://schemas.microsoft.com/office/drawing/2014/main" id="{201C0D94-4931-414E-8E43-A5B32869154C}"/>
              </a:ext>
            </a:extLst>
          </p:cNvPr>
          <p:cNvSpPr txBox="1"/>
          <p:nvPr>
            <p:custDataLst>
              <p:tags r:id="rId2"/>
            </p:custDataLst>
          </p:nvPr>
        </p:nvSpPr>
        <p:spPr>
          <a:xfrm>
            <a:off x="720000" y="1440000"/>
            <a:ext cx="10513737" cy="2293448"/>
          </a:xfrm>
          <a:prstGeom prst="rect">
            <a:avLst/>
          </a:prstGeom>
          <a:noFill/>
        </p:spPr>
        <p:txBody>
          <a:bodyPr wrap="square">
            <a:spAutoFit/>
          </a:bodyPr>
          <a:lstStyle/>
          <a:p>
            <a:pPr marL="284400" marR="0" lvl="0" indent="-284400">
              <a:spcBef>
                <a:spcPts val="0"/>
              </a:spcBef>
              <a:spcAft>
                <a:spcPts val="0"/>
              </a:spcAft>
              <a:buFont typeface="Arial" panose="020B0604020202020204" pitchFamily="34" charset="0"/>
              <a:buChar char="•"/>
            </a:pPr>
            <a:r>
              <a:rPr lang="fr-CA" sz="1600" dirty="0">
                <a:latin typeface="Arial" panose="020B0604020202020204" pitchFamily="34" charset="0"/>
                <a:ea typeface="Calibri" panose="020F0502020204030204" pitchFamily="34" charset="0"/>
                <a:cs typeface="Times New Roman" panose="02020603050405020304" pitchFamily="18" charset="0"/>
              </a:rPr>
              <a:t>Communiquer avec votre entraîneur mentor et réfléchir à l’atelier et aux activités.</a:t>
            </a:r>
          </a:p>
          <a:p>
            <a:pPr marL="284400" marR="0" lvl="0" indent="-284400">
              <a:spcBef>
                <a:spcPts val="600"/>
              </a:spcBef>
              <a:spcAft>
                <a:spcPts val="0"/>
              </a:spcAft>
              <a:buFont typeface="Arial" panose="020B0604020202020204" pitchFamily="34" charset="0"/>
              <a:buChar char="•"/>
            </a:pPr>
            <a:r>
              <a:rPr lang="fr-CA" sz="1600" dirty="0">
                <a:latin typeface="Arial" panose="020B0604020202020204" pitchFamily="34" charset="0"/>
                <a:ea typeface="Calibri" panose="020F0502020204030204" pitchFamily="34" charset="0"/>
                <a:cs typeface="Times New Roman" panose="02020603050405020304" pitchFamily="18" charset="0"/>
              </a:rPr>
              <a:t>La personne-ressource ou le responsable du programme assurera un suivi occasionnel tout au long du programme.</a:t>
            </a:r>
          </a:p>
          <a:p>
            <a:pPr marL="284400" marR="0" lvl="0" indent="-284400">
              <a:spcBef>
                <a:spcPts val="600"/>
              </a:spcBef>
              <a:spcAft>
                <a:spcPts val="0"/>
              </a:spcAft>
              <a:buFont typeface="Arial" panose="020B0604020202020204" pitchFamily="34" charset="0"/>
              <a:buChar char="•"/>
            </a:pPr>
            <a:r>
              <a:rPr lang="fr-CA" sz="1600" dirty="0">
                <a:latin typeface="Arial" panose="020B0604020202020204" pitchFamily="34" charset="0"/>
                <a:ea typeface="Calibri" panose="020F0502020204030204" pitchFamily="34" charset="0"/>
                <a:cs typeface="Times New Roman" panose="02020603050405020304" pitchFamily="18" charset="0"/>
              </a:rPr>
              <a:t>Entretenir la relation :</a:t>
            </a:r>
          </a:p>
          <a:p>
            <a:pPr marL="720000" lvl="1" indent="-270000">
              <a:lnSpc>
                <a:spcPct val="150000"/>
              </a:lnSpc>
              <a:spcBef>
                <a:spcPts val="0"/>
              </a:spcBef>
              <a:spcAft>
                <a:spcPts val="0"/>
              </a:spcAft>
              <a:buSzPct val="70000"/>
              <a:buFont typeface="Courier New" panose="02070309020205020404" pitchFamily="49" charset="0"/>
              <a:buChar char="o"/>
            </a:pPr>
            <a:r>
              <a:rPr lang="fr-CA" sz="1600" dirty="0">
                <a:highlight>
                  <a:srgbClr val="FFFF00"/>
                </a:highlight>
                <a:latin typeface="Arial" panose="020B0604020202020204" pitchFamily="34" charset="0"/>
                <a:ea typeface="Calibri" panose="020F0502020204030204" pitchFamily="34" charset="0"/>
                <a:cs typeface="Times New Roman" panose="02020603050405020304" pitchFamily="18" charset="0"/>
              </a:rPr>
              <a:t>Exemple</a:t>
            </a:r>
          </a:p>
          <a:p>
            <a:pPr marL="720000" lvl="1" indent="-270000">
              <a:lnSpc>
                <a:spcPct val="150000"/>
              </a:lnSpc>
              <a:spcBef>
                <a:spcPts val="0"/>
              </a:spcBef>
              <a:spcAft>
                <a:spcPts val="0"/>
              </a:spcAft>
              <a:buSzPct val="70000"/>
              <a:buFont typeface="Courier New" panose="02070309020205020404" pitchFamily="49" charset="0"/>
              <a:buChar char="o"/>
            </a:pPr>
            <a:r>
              <a:rPr lang="fr-CA" sz="1600" dirty="0">
                <a:highlight>
                  <a:srgbClr val="FFFF00"/>
                </a:highlight>
                <a:latin typeface="Arial" panose="020B0604020202020204" pitchFamily="34" charset="0"/>
                <a:ea typeface="Calibri" panose="020F0502020204030204" pitchFamily="34" charset="0"/>
                <a:cs typeface="Times New Roman" panose="02020603050405020304" pitchFamily="18" charset="0"/>
              </a:rPr>
              <a:t>Exemple</a:t>
            </a:r>
          </a:p>
          <a:p>
            <a:pPr marL="720000" lvl="1" indent="-270000">
              <a:lnSpc>
                <a:spcPct val="150000"/>
              </a:lnSpc>
              <a:spcBef>
                <a:spcPts val="0"/>
              </a:spcBef>
              <a:spcAft>
                <a:spcPts val="0"/>
              </a:spcAft>
              <a:buSzPct val="70000"/>
              <a:buFont typeface="Courier New" panose="02070309020205020404" pitchFamily="49" charset="0"/>
              <a:buChar char="o"/>
            </a:pPr>
            <a:r>
              <a:rPr lang="fr-CA" sz="1600" dirty="0">
                <a:highlight>
                  <a:srgbClr val="FFFF00"/>
                </a:highlight>
                <a:latin typeface="Arial" panose="020B0604020202020204" pitchFamily="34" charset="0"/>
                <a:ea typeface="Calibri" panose="020F0502020204030204" pitchFamily="34" charset="0"/>
                <a:cs typeface="Times New Roman" panose="02020603050405020304" pitchFamily="18" charset="0"/>
              </a:rPr>
              <a:t>Exemple</a:t>
            </a:r>
          </a:p>
        </p:txBody>
      </p:sp>
      <p:sp>
        <p:nvSpPr>
          <p:cNvPr id="4" name="Slide Number Placeholder 3">
            <a:extLst>
              <a:ext uri="{FF2B5EF4-FFF2-40B4-BE49-F238E27FC236}">
                <a16:creationId xmlns:a16="http://schemas.microsoft.com/office/drawing/2014/main" id="{C7E820A8-3145-438F-B159-E834B9B5A3FF}"/>
              </a:ext>
            </a:extLst>
          </p:cNvPr>
          <p:cNvSpPr>
            <a:spLocks noGrp="1"/>
          </p:cNvSpPr>
          <p:nvPr>
            <p:ph type="sldNum" sz="quarter" idx="4"/>
            <p:custDataLst>
              <p:tags r:id="rId3"/>
            </p:custDataLst>
          </p:nvPr>
        </p:nvSpPr>
        <p:spPr/>
        <p:txBody>
          <a:bodyPr/>
          <a:lstStyle/>
          <a:p>
            <a:fld id="{3884788F-3909-4E53-9C01-7D724614CA0D}" type="slidenum">
              <a:rPr lang="en-US" altLang="en-US" smtClean="0"/>
              <a:pPr/>
              <a:t>62</a:t>
            </a:fld>
            <a:endParaRPr lang="en-US" altLang="en-US"/>
          </a:p>
        </p:txBody>
      </p:sp>
    </p:spTree>
    <p:extLst>
      <p:ext uri="{BB962C8B-B14F-4D97-AF65-F5344CB8AC3E}">
        <p14:creationId xmlns:p14="http://schemas.microsoft.com/office/powerpoint/2010/main" val="16573825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1">
            <a:extLst>
              <a:ext uri="{FF2B5EF4-FFF2-40B4-BE49-F238E27FC236}">
                <a16:creationId xmlns:a16="http://schemas.microsoft.com/office/drawing/2014/main" id="{287D43E4-2397-4DFF-9F3C-F434C955A465}"/>
              </a:ext>
            </a:extLst>
          </p:cNvPr>
          <p:cNvSpPr txBox="1">
            <a:spLocks noChangeArrowheads="1"/>
          </p:cNvSpPr>
          <p:nvPr>
            <p:custDataLst>
              <p:tags r:id="rId1"/>
            </p:custDataLst>
          </p:nvPr>
        </p:nvSpPr>
        <p:spPr bwMode="auto">
          <a:xfrm>
            <a:off x="0" y="2162684"/>
            <a:ext cx="1219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CA" sz="2000" b="1" dirty="0">
                <a:solidFill>
                  <a:schemeClr val="bg1"/>
                </a:solidFill>
                <a:latin typeface="Encode Sans" pitchFamily="2" charset="77"/>
                <a:cs typeface="Arial" panose="020B0604020202020204" pitchFamily="34" charset="0"/>
              </a:rPr>
              <a:t>Merci!</a:t>
            </a:r>
          </a:p>
        </p:txBody>
      </p:sp>
    </p:spTree>
    <p:extLst>
      <p:ext uri="{BB962C8B-B14F-4D97-AF65-F5344CB8AC3E}">
        <p14:creationId xmlns:p14="http://schemas.microsoft.com/office/powerpoint/2010/main" val="2803869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custDataLst>
              <p:tags r:id="rId1"/>
            </p:custDataLst>
          </p:nvPr>
        </p:nvSpPr>
        <p:spPr>
          <a:xfrm>
            <a:off x="720000" y="720000"/>
            <a:ext cx="8443913" cy="400110"/>
          </a:xfrm>
          <a:prstGeom prst="rect">
            <a:avLst/>
          </a:prstGeom>
          <a:noFill/>
        </p:spPr>
        <p:txBody>
          <a:bodyPr>
            <a:spAutoFit/>
          </a:bodyPr>
          <a:lstStyle/>
          <a:p>
            <a:pPr eaLnBrk="1" fontAlgn="auto" hangingPunct="1">
              <a:spcBef>
                <a:spcPts val="0"/>
              </a:spcBef>
              <a:spcAft>
                <a:spcPts val="0"/>
              </a:spcAft>
              <a:defRPr/>
            </a:pPr>
            <a:r>
              <a:rPr lang="fr-CA" sz="2000" b="1">
                <a:solidFill>
                  <a:srgbClr val="C00000"/>
                </a:solidFill>
                <a:latin typeface="Encode Sans" pitchFamily="2" charset="77"/>
                <a:cs typeface="Arial" panose="020B0604020202020204" pitchFamily="34" charset="0"/>
              </a:rPr>
              <a:t>Aperçu du programme de mentorat</a:t>
            </a:r>
          </a:p>
        </p:txBody>
      </p:sp>
      <p:sp>
        <p:nvSpPr>
          <p:cNvPr id="3" name="TextBox 2">
            <a:extLst>
              <a:ext uri="{FF2B5EF4-FFF2-40B4-BE49-F238E27FC236}">
                <a16:creationId xmlns:a16="http://schemas.microsoft.com/office/drawing/2014/main" id="{3AD01AF3-D02E-47E5-A063-2C870646E1EF}"/>
              </a:ext>
            </a:extLst>
          </p:cNvPr>
          <p:cNvSpPr txBox="1"/>
          <p:nvPr>
            <p:custDataLst>
              <p:tags r:id="rId2"/>
            </p:custDataLst>
          </p:nvPr>
        </p:nvSpPr>
        <p:spPr>
          <a:xfrm>
            <a:off x="720000" y="1440000"/>
            <a:ext cx="9513778" cy="2200602"/>
          </a:xfrm>
          <a:prstGeom prst="rect">
            <a:avLst/>
          </a:prstGeom>
          <a:noFill/>
        </p:spPr>
        <p:txBody>
          <a:bodyPr wrap="square" rtlCol="0">
            <a:spAutoFit/>
          </a:bodyPr>
          <a:lstStyle/>
          <a:p>
            <a:pPr>
              <a:spcAft>
                <a:spcPts val="0"/>
              </a:spcAft>
            </a:pPr>
            <a:r>
              <a:rPr lang="fr-CA" sz="1600" b="1" dirty="0">
                <a:latin typeface="Arial" panose="020B0604020202020204" pitchFamily="34" charset="0"/>
                <a:cs typeface="Arial" panose="020B0604020202020204" pitchFamily="34" charset="0"/>
              </a:rPr>
              <a:t>Justification</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Pour être un mentoré efficace, il est essentiel de comprendre le programme de mentorat et les attentes relatives au rôle du mentoré.  </a:t>
            </a:r>
          </a:p>
          <a:p>
            <a:pPr>
              <a:spcBef>
                <a:spcPts val="1200"/>
              </a:spcBef>
              <a:spcAft>
                <a:spcPts val="0"/>
              </a:spcAft>
            </a:pPr>
            <a:r>
              <a:rPr lang="fr-CA" sz="1600" b="1" dirty="0">
                <a:latin typeface="Arial" panose="020B0604020202020204" pitchFamily="34" charset="0"/>
                <a:cs typeface="Arial" panose="020B0604020202020204" pitchFamily="34" charset="0"/>
              </a:rPr>
              <a:t>Objectif</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Présenter aux participants les éléments fondamentaux du programme de mentorat.</a:t>
            </a:r>
          </a:p>
          <a:p>
            <a:pPr>
              <a:spcBef>
                <a:spcPts val="1200"/>
              </a:spcBef>
              <a:spcAft>
                <a:spcPts val="0"/>
              </a:spcAft>
            </a:pPr>
            <a:r>
              <a:rPr lang="fr-CA" sz="1600" b="1" dirty="0">
                <a:latin typeface="Arial" panose="020B0604020202020204" pitchFamily="34" charset="0"/>
                <a:cs typeface="Arial" panose="020B0604020202020204" pitchFamily="34" charset="0"/>
              </a:rPr>
              <a:t>Processus</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Combiner la présentation des renseignements à une période de questions.</a:t>
            </a:r>
          </a:p>
        </p:txBody>
      </p:sp>
      <p:sp>
        <p:nvSpPr>
          <p:cNvPr id="4" name="Slide Number Placeholder 3">
            <a:extLst>
              <a:ext uri="{FF2B5EF4-FFF2-40B4-BE49-F238E27FC236}">
                <a16:creationId xmlns:a16="http://schemas.microsoft.com/office/drawing/2014/main" id="{8061479C-C748-42D3-96A1-0D69DB6DEB6C}"/>
              </a:ext>
            </a:extLst>
          </p:cNvPr>
          <p:cNvSpPr>
            <a:spLocks noGrp="1"/>
          </p:cNvSpPr>
          <p:nvPr>
            <p:ph type="sldNum" sz="quarter" idx="4"/>
            <p:custDataLst>
              <p:tags r:id="rId3"/>
            </p:custDataLst>
          </p:nvPr>
        </p:nvSpPr>
        <p:spPr/>
        <p:txBody>
          <a:bodyPr/>
          <a:lstStyle/>
          <a:p>
            <a:fld id="{3884788F-3909-4E53-9C01-7D724614CA0D}" type="slidenum">
              <a:rPr lang="en-US" altLang="en-US" smtClean="0"/>
              <a:pPr/>
              <a:t>7</a:t>
            </a:fld>
            <a:endParaRPr lang="en-US" altLang="en-US"/>
          </a:p>
        </p:txBody>
      </p:sp>
    </p:spTree>
    <p:extLst>
      <p:ext uri="{BB962C8B-B14F-4D97-AF65-F5344CB8AC3E}">
        <p14:creationId xmlns:p14="http://schemas.microsoft.com/office/powerpoint/2010/main" val="168792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custDataLst>
              <p:tags r:id="rId1"/>
            </p:custDataLst>
          </p:nvPr>
        </p:nvSpPr>
        <p:spPr>
          <a:xfrm>
            <a:off x="720000" y="720000"/>
            <a:ext cx="8443913" cy="400110"/>
          </a:xfrm>
          <a:prstGeom prst="rect">
            <a:avLst/>
          </a:prstGeom>
          <a:noFill/>
        </p:spPr>
        <p:txBody>
          <a:bodyPr>
            <a:spAutoFit/>
          </a:bodyPr>
          <a:lstStyle/>
          <a:p>
            <a:pPr eaLnBrk="1" fontAlgn="auto" hangingPunct="1">
              <a:spcBef>
                <a:spcPts val="0"/>
              </a:spcBef>
              <a:spcAft>
                <a:spcPts val="0"/>
              </a:spcAft>
              <a:defRPr/>
            </a:pPr>
            <a:r>
              <a:rPr lang="fr-CA" sz="2000" b="1">
                <a:solidFill>
                  <a:srgbClr val="C00000"/>
                </a:solidFill>
                <a:latin typeface="Encode Sans" pitchFamily="2" charset="77"/>
                <a:cs typeface="Arial" panose="020B0604020202020204" pitchFamily="34" charset="0"/>
              </a:rPr>
              <a:t>À propos du programme de mentorat</a:t>
            </a:r>
          </a:p>
        </p:txBody>
      </p:sp>
      <p:sp>
        <p:nvSpPr>
          <p:cNvPr id="3" name="TextBox 2">
            <a:extLst>
              <a:ext uri="{FF2B5EF4-FFF2-40B4-BE49-F238E27FC236}">
                <a16:creationId xmlns:a16="http://schemas.microsoft.com/office/drawing/2014/main" id="{201C0D94-4931-414E-8E43-A5B32869154C}"/>
              </a:ext>
            </a:extLst>
          </p:cNvPr>
          <p:cNvSpPr txBox="1"/>
          <p:nvPr>
            <p:custDataLst>
              <p:tags r:id="rId2"/>
            </p:custDataLst>
          </p:nvPr>
        </p:nvSpPr>
        <p:spPr>
          <a:xfrm>
            <a:off x="720000" y="1440000"/>
            <a:ext cx="10443972" cy="2708434"/>
          </a:xfrm>
          <a:prstGeom prst="rect">
            <a:avLst/>
          </a:prstGeom>
          <a:noFill/>
        </p:spPr>
        <p:txBody>
          <a:bodyPr wrap="square">
            <a:spAutoFit/>
          </a:bodyPr>
          <a:lstStyle/>
          <a:p>
            <a:pPr marL="0" marR="0">
              <a:spcBef>
                <a:spcPts val="0"/>
              </a:spcBef>
              <a:spcAft>
                <a:spcPts val="0"/>
              </a:spcAft>
            </a:pPr>
            <a:r>
              <a:rPr lang="fr-CA" sz="1600">
                <a:highlight>
                  <a:srgbClr val="FFFF00"/>
                </a:highlight>
                <a:latin typeface="Arial" panose="020B0604020202020204" pitchFamily="34" charset="0"/>
                <a:ea typeface="Calibri" panose="020F0502020204030204" pitchFamily="34" charset="0"/>
                <a:cs typeface="Arial" panose="020B0604020202020204" pitchFamily="34" charset="0"/>
              </a:rPr>
              <a:t>Fournir une description du programme ici</a:t>
            </a:r>
            <a:r>
              <a:rPr lang="fr-CA" sz="1600">
                <a:latin typeface="Arial" panose="020B0604020202020204" pitchFamily="34" charset="0"/>
                <a:ea typeface="Calibri" panose="020F0502020204030204" pitchFamily="34" charset="0"/>
                <a:cs typeface="Arial" panose="020B0604020202020204" pitchFamily="34" charset="0"/>
              </a:rPr>
              <a:t> </a:t>
            </a:r>
          </a:p>
          <a:p>
            <a:pPr marL="0" marR="0">
              <a:spcBef>
                <a:spcPts val="200"/>
              </a:spcBef>
              <a:spcAft>
                <a:spcPts val="0"/>
              </a:spcAft>
            </a:pPr>
            <a:endParaRPr lang="en-US" sz="1600" b="1" dirty="0">
              <a:solidFill>
                <a:srgbClr val="D20A11"/>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fr-CA" sz="1600" b="1">
                <a:latin typeface="Arial" panose="020B0604020202020204" pitchFamily="34" charset="0"/>
                <a:ea typeface="Times New Roman" panose="02020603050405020304" pitchFamily="18" charset="0"/>
                <a:cs typeface="Arial" panose="020B0604020202020204" pitchFamily="34" charset="0"/>
              </a:rPr>
              <a:t>But du programme</a:t>
            </a:r>
          </a:p>
          <a:p>
            <a:pPr marL="0" marR="0">
              <a:spcBef>
                <a:spcPts val="200"/>
              </a:spcBef>
              <a:spcAft>
                <a:spcPts val="0"/>
              </a:spcAft>
            </a:pPr>
            <a:r>
              <a:rPr lang="fr-CA" sz="1600">
                <a:highlight>
                  <a:srgbClr val="FFFF00"/>
                </a:highlight>
                <a:latin typeface="Arial" panose="020B0604020202020204" pitchFamily="34" charset="0"/>
                <a:ea typeface="Calibri" panose="020F0502020204030204" pitchFamily="34" charset="0"/>
                <a:cs typeface="Arial" panose="020B0604020202020204" pitchFamily="34" charset="0"/>
              </a:rPr>
              <a:t>Décrire le but du programme</a:t>
            </a:r>
          </a:p>
          <a:p>
            <a:pPr marL="0" marR="0">
              <a:spcBef>
                <a:spcPts val="0"/>
              </a:spcBef>
              <a:spcAft>
                <a:spcPts val="0"/>
              </a:spcAft>
            </a:pPr>
            <a:r>
              <a:rPr lang="fr-CA" sz="1600">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fr-CA" sz="1600" b="1">
                <a:latin typeface="Arial" panose="020B0604020202020204" pitchFamily="34" charset="0"/>
                <a:ea typeface="Times New Roman" panose="02020603050405020304" pitchFamily="18" charset="0"/>
                <a:cs typeface="Arial" panose="020B0604020202020204" pitchFamily="34" charset="0"/>
              </a:rPr>
              <a:t>Objectifs du programme</a:t>
            </a:r>
          </a:p>
          <a:p>
            <a:pPr marL="284400" marR="0" lvl="0" indent="-284400">
              <a:spcBef>
                <a:spcPts val="200"/>
              </a:spcBef>
              <a:spcAft>
                <a:spcPts val="0"/>
              </a:spcAft>
              <a:buFont typeface="Arial" panose="020B0604020202020204" pitchFamily="34" charset="0"/>
              <a:buChar char="•"/>
            </a:pPr>
            <a:r>
              <a:rPr lang="fr-CA" sz="1600">
                <a:solidFill>
                  <a:srgbClr val="000000"/>
                </a:solidFill>
                <a:highlight>
                  <a:srgbClr val="FFFF00"/>
                </a:highlight>
                <a:latin typeface="Arial" panose="020B0604020202020204" pitchFamily="34" charset="0"/>
                <a:ea typeface="Calibri" panose="020F0502020204030204" pitchFamily="34" charset="0"/>
                <a:cs typeface="Arial" panose="020B0604020202020204" pitchFamily="34" charset="0"/>
              </a:rPr>
              <a:t>Objectif 1</a:t>
            </a:r>
          </a:p>
          <a:p>
            <a:pPr marL="284400" marR="0" lvl="0" indent="-284400">
              <a:spcBef>
                <a:spcPts val="200"/>
              </a:spcBef>
              <a:spcAft>
                <a:spcPts val="0"/>
              </a:spcAft>
              <a:buFont typeface="Arial" panose="020B0604020202020204" pitchFamily="34" charset="0"/>
              <a:buChar char="•"/>
            </a:pPr>
            <a:r>
              <a:rPr lang="fr-CA" sz="1600">
                <a:solidFill>
                  <a:srgbClr val="000000"/>
                </a:solidFill>
                <a:highlight>
                  <a:srgbClr val="FFFF00"/>
                </a:highlight>
                <a:latin typeface="Arial" panose="020B0604020202020204" pitchFamily="34" charset="0"/>
                <a:cs typeface="Arial" panose="020B0604020202020204" pitchFamily="34" charset="0"/>
              </a:rPr>
              <a:t>Objectif 2</a:t>
            </a:r>
          </a:p>
          <a:p>
            <a:pPr marL="284400" marR="0" lvl="0" indent="-284400">
              <a:spcBef>
                <a:spcPts val="200"/>
              </a:spcBef>
              <a:spcAft>
                <a:spcPts val="0"/>
              </a:spcAft>
              <a:buFont typeface="Arial" panose="020B0604020202020204" pitchFamily="34" charset="0"/>
              <a:buChar char="•"/>
            </a:pPr>
            <a:r>
              <a:rPr lang="fr-CA" sz="1600">
                <a:solidFill>
                  <a:srgbClr val="000000"/>
                </a:solidFill>
                <a:highlight>
                  <a:srgbClr val="FFFF00"/>
                </a:highlight>
                <a:latin typeface="Arial" panose="020B0604020202020204" pitchFamily="34" charset="0"/>
                <a:cs typeface="Arial" panose="020B0604020202020204" pitchFamily="34" charset="0"/>
              </a:rPr>
              <a:t>Objectif 3</a:t>
            </a:r>
          </a:p>
          <a:p>
            <a:pPr marL="284400" marR="0" lvl="0" indent="-284400">
              <a:spcBef>
                <a:spcPts val="200"/>
              </a:spcBef>
              <a:spcAft>
                <a:spcPts val="0"/>
              </a:spcAft>
              <a:buFont typeface="Arial" panose="020B0604020202020204" pitchFamily="34" charset="0"/>
              <a:buChar char="•"/>
            </a:pPr>
            <a:r>
              <a:rPr lang="fr-CA" sz="1600">
                <a:solidFill>
                  <a:srgbClr val="000000"/>
                </a:solidFill>
                <a:highlight>
                  <a:srgbClr val="FFFF00"/>
                </a:highlight>
                <a:latin typeface="Arial" panose="020B0604020202020204" pitchFamily="34" charset="0"/>
                <a:cs typeface="Arial" panose="020B0604020202020204" pitchFamily="34" charset="0"/>
              </a:rPr>
              <a:t>Objectif 4</a:t>
            </a:r>
          </a:p>
        </p:txBody>
      </p:sp>
      <p:sp>
        <p:nvSpPr>
          <p:cNvPr id="4" name="Slide Number Placeholder 3">
            <a:extLst>
              <a:ext uri="{FF2B5EF4-FFF2-40B4-BE49-F238E27FC236}">
                <a16:creationId xmlns:a16="http://schemas.microsoft.com/office/drawing/2014/main" id="{38B408E1-908F-4CFC-82D4-3ACD4BBD4F82}"/>
              </a:ext>
            </a:extLst>
          </p:cNvPr>
          <p:cNvSpPr>
            <a:spLocks noGrp="1"/>
          </p:cNvSpPr>
          <p:nvPr>
            <p:ph type="sldNum" sz="quarter" idx="4"/>
            <p:custDataLst>
              <p:tags r:id="rId3"/>
            </p:custDataLst>
          </p:nvPr>
        </p:nvSpPr>
        <p:spPr/>
        <p:txBody>
          <a:bodyPr/>
          <a:lstStyle/>
          <a:p>
            <a:fld id="{3884788F-3909-4E53-9C01-7D724614CA0D}" type="slidenum">
              <a:rPr lang="en-US" altLang="en-US" smtClean="0"/>
              <a:pPr/>
              <a:t>8</a:t>
            </a:fld>
            <a:endParaRPr lang="en-US" altLang="en-US"/>
          </a:p>
        </p:txBody>
      </p:sp>
    </p:spTree>
    <p:extLst>
      <p:ext uri="{BB962C8B-B14F-4D97-AF65-F5344CB8AC3E}">
        <p14:creationId xmlns:p14="http://schemas.microsoft.com/office/powerpoint/2010/main" val="693156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1C0D94-4931-414E-8E43-A5B32869154C}"/>
              </a:ext>
            </a:extLst>
          </p:cNvPr>
          <p:cNvSpPr txBox="1"/>
          <p:nvPr>
            <p:custDataLst>
              <p:tags r:id="rId1"/>
            </p:custDataLst>
          </p:nvPr>
        </p:nvSpPr>
        <p:spPr>
          <a:xfrm>
            <a:off x="720000" y="1440000"/>
            <a:ext cx="10506456" cy="2810449"/>
          </a:xfrm>
          <a:prstGeom prst="rect">
            <a:avLst/>
          </a:prstGeom>
          <a:noFill/>
        </p:spPr>
        <p:txBody>
          <a:bodyPr wrap="square">
            <a:spAutoFit/>
          </a:bodyPr>
          <a:lstStyle/>
          <a:p>
            <a:pPr marL="0" marR="0">
              <a:lnSpc>
                <a:spcPct val="107000"/>
              </a:lnSpc>
              <a:spcBef>
                <a:spcPts val="0"/>
              </a:spcBef>
              <a:spcAft>
                <a:spcPts val="0"/>
              </a:spcAft>
            </a:pPr>
            <a:r>
              <a:rPr lang="fr-CA" sz="1600">
                <a:latin typeface="Arial" panose="020B0604020202020204" pitchFamily="34" charset="0"/>
                <a:ea typeface="Calibri" panose="020F0502020204030204" pitchFamily="34" charset="0"/>
                <a:cs typeface="Arial" panose="020B0604020202020204" pitchFamily="34" charset="0"/>
              </a:rPr>
              <a:t>Le programme de mentorat comprend les activités suivantes :</a:t>
            </a:r>
          </a:p>
          <a:p>
            <a:pPr marL="0" marR="0">
              <a:lnSpc>
                <a:spcPct val="107000"/>
              </a:lnSpc>
              <a:spcBef>
                <a:spcPts val="0"/>
              </a:spcBef>
              <a:spcAft>
                <a:spcPts val="0"/>
              </a:spcAft>
            </a:pPr>
            <a:r>
              <a:rPr lang="fr-CA" sz="1600">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fr-CA" sz="1600" b="1">
                <a:highlight>
                  <a:srgbClr val="FFFF00"/>
                </a:highlight>
                <a:latin typeface="Arial" panose="020B0604020202020204" pitchFamily="34" charset="0"/>
                <a:ea typeface="Times New Roman" panose="02020603050405020304" pitchFamily="18" charset="0"/>
                <a:cs typeface="Arial" panose="020B0604020202020204" pitchFamily="34" charset="0"/>
              </a:rPr>
              <a:t>Activité 1 du programme</a:t>
            </a:r>
            <a:r>
              <a:rPr lang="fr-CA" sz="1600">
                <a:highlight>
                  <a:srgbClr val="FFFF00"/>
                </a:highlight>
                <a:latin typeface="Arial" panose="020B0604020202020204" pitchFamily="34" charset="0"/>
                <a:ea typeface="Times New Roman" panose="02020603050405020304" pitchFamily="18" charset="0"/>
                <a:cs typeface="Arial" panose="020B0604020202020204" pitchFamily="34" charset="0"/>
              </a:rPr>
              <a:t> (p. ex. mentorat individuel)</a:t>
            </a:r>
          </a:p>
          <a:p>
            <a:pPr marL="284400" marR="0" indent="-284400">
              <a:lnSpc>
                <a:spcPct val="107000"/>
              </a:lnSpc>
              <a:spcBef>
                <a:spcPts val="200"/>
              </a:spcBef>
              <a:spcAft>
                <a:spcPts val="0"/>
              </a:spcAft>
              <a:buFont typeface="Arial" panose="020B0604020202020204" pitchFamily="34" charset="0"/>
              <a:buChar char="•"/>
            </a:pPr>
            <a:r>
              <a:rPr lang="fr-CA" sz="1600">
                <a:highlight>
                  <a:srgbClr val="FFFF00"/>
                </a:highlight>
                <a:latin typeface="Arial" panose="020B0604020202020204" pitchFamily="34" charset="0"/>
                <a:ea typeface="Times New Roman" panose="02020603050405020304" pitchFamily="18" charset="0"/>
                <a:cs typeface="Arial" panose="020B0604020202020204" pitchFamily="34" charset="0"/>
              </a:rPr>
              <a:t>Description</a:t>
            </a:r>
          </a:p>
          <a:p>
            <a:pPr marL="0" marR="0">
              <a:lnSpc>
                <a:spcPct val="107000"/>
              </a:lnSpc>
              <a:spcBef>
                <a:spcPts val="200"/>
              </a:spcBef>
              <a:spcAft>
                <a:spcPts val="0"/>
              </a:spcAft>
            </a:pP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fr-CA" sz="1600" b="1">
                <a:highlight>
                  <a:srgbClr val="FFFF00"/>
                </a:highlight>
                <a:latin typeface="Arial" panose="020B0604020202020204" pitchFamily="34" charset="0"/>
                <a:ea typeface="Times New Roman" panose="02020603050405020304" pitchFamily="18" charset="0"/>
                <a:cs typeface="Arial" panose="020B0604020202020204" pitchFamily="34" charset="0"/>
              </a:rPr>
              <a:t>Activité 2 du programme</a:t>
            </a:r>
            <a:r>
              <a:rPr lang="fr-CA" sz="1600">
                <a:highlight>
                  <a:srgbClr val="FFFF00"/>
                </a:highlight>
                <a:latin typeface="Arial" panose="020B0604020202020204" pitchFamily="34" charset="0"/>
                <a:ea typeface="Times New Roman" panose="02020603050405020304" pitchFamily="18" charset="0"/>
                <a:cs typeface="Arial" panose="020B0604020202020204" pitchFamily="34" charset="0"/>
              </a:rPr>
              <a:t> (p. ex. apprentissage formel)</a:t>
            </a:r>
          </a:p>
          <a:p>
            <a:pPr marL="284400" marR="0" indent="-284400">
              <a:lnSpc>
                <a:spcPct val="107000"/>
              </a:lnSpc>
              <a:spcBef>
                <a:spcPts val="200"/>
              </a:spcBef>
              <a:spcAft>
                <a:spcPts val="0"/>
              </a:spcAft>
              <a:buFont typeface="Arial" panose="020B0604020202020204" pitchFamily="34" charset="0"/>
              <a:buChar char="•"/>
            </a:pPr>
            <a:r>
              <a:rPr lang="fr-CA" sz="1600">
                <a:highlight>
                  <a:srgbClr val="FFFF00"/>
                </a:highlight>
                <a:latin typeface="Arial" panose="020B0604020202020204" pitchFamily="34" charset="0"/>
                <a:cs typeface="Arial" panose="020B0604020202020204" pitchFamily="34" charset="0"/>
              </a:rPr>
              <a:t>Description</a:t>
            </a:r>
          </a:p>
          <a:p>
            <a:pPr marL="285750" marR="0" indent="-285750">
              <a:lnSpc>
                <a:spcPct val="107000"/>
              </a:lnSpc>
              <a:spcBef>
                <a:spcPts val="200"/>
              </a:spcBef>
              <a:spcAft>
                <a:spcPts val="0"/>
              </a:spcAft>
              <a:buFont typeface="Arial" panose="020B0604020202020204" pitchFamily="34" charset="0"/>
              <a:buChar char="•"/>
            </a:pP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fr-CA" sz="1600" b="1">
                <a:highlight>
                  <a:srgbClr val="FFFF00"/>
                </a:highlight>
                <a:latin typeface="Arial" panose="020B0604020202020204" pitchFamily="34" charset="0"/>
                <a:ea typeface="Times New Roman" panose="02020603050405020304" pitchFamily="18" charset="0"/>
                <a:cs typeface="Arial" panose="020B0604020202020204" pitchFamily="34" charset="0"/>
              </a:rPr>
              <a:t>Activité 3 du programme</a:t>
            </a:r>
            <a:r>
              <a:rPr lang="fr-CA" sz="1600">
                <a:highlight>
                  <a:srgbClr val="FFFF00"/>
                </a:highlight>
                <a:latin typeface="Arial" panose="020B0604020202020204" pitchFamily="34" charset="0"/>
                <a:ea typeface="Times New Roman" panose="02020603050405020304" pitchFamily="18" charset="0"/>
                <a:cs typeface="Arial" panose="020B0604020202020204" pitchFamily="34" charset="0"/>
              </a:rPr>
              <a:t> (p. ex. apprentissage informel)</a:t>
            </a:r>
          </a:p>
          <a:p>
            <a:pPr marL="284400" marR="0" indent="-284400">
              <a:lnSpc>
                <a:spcPct val="107000"/>
              </a:lnSpc>
              <a:spcBef>
                <a:spcPts val="200"/>
              </a:spcBef>
              <a:spcAft>
                <a:spcPts val="0"/>
              </a:spcAft>
              <a:buFont typeface="Arial" panose="020B0604020202020204" pitchFamily="34" charset="0"/>
              <a:buChar char="•"/>
            </a:pPr>
            <a:r>
              <a:rPr lang="fr-CA" sz="1600">
                <a:highlight>
                  <a:srgbClr val="FFFF00"/>
                </a:highlight>
                <a:latin typeface="Arial" panose="020B0604020202020204" pitchFamily="34" charset="0"/>
                <a:ea typeface="Times New Roman" panose="02020603050405020304" pitchFamily="18" charset="0"/>
                <a:cs typeface="Arial" panose="020B0604020202020204" pitchFamily="34" charset="0"/>
              </a:rPr>
              <a:t>Description</a:t>
            </a:r>
          </a:p>
        </p:txBody>
      </p:sp>
      <p:sp>
        <p:nvSpPr>
          <p:cNvPr id="5" name="TextBox 4">
            <a:extLst>
              <a:ext uri="{FF2B5EF4-FFF2-40B4-BE49-F238E27FC236}">
                <a16:creationId xmlns:a16="http://schemas.microsoft.com/office/drawing/2014/main" id="{4FA49ECA-27DB-4FF8-BB73-37577AAF7839}"/>
              </a:ext>
            </a:extLst>
          </p:cNvPr>
          <p:cNvSpPr txBox="1"/>
          <p:nvPr>
            <p:custDataLst>
              <p:tags r:id="rId2"/>
            </p:custDataLst>
          </p:nvPr>
        </p:nvSpPr>
        <p:spPr>
          <a:xfrm>
            <a:off x="720000" y="720000"/>
            <a:ext cx="8443913" cy="400110"/>
          </a:xfrm>
          <a:prstGeom prst="rect">
            <a:avLst/>
          </a:prstGeom>
          <a:noFill/>
        </p:spPr>
        <p:txBody>
          <a:bodyPr>
            <a:spAutoFit/>
          </a:bodyPr>
          <a:lstStyle/>
          <a:p>
            <a:pPr eaLnBrk="1" fontAlgn="auto" hangingPunct="1">
              <a:spcBef>
                <a:spcPts val="0"/>
              </a:spcBef>
              <a:spcAft>
                <a:spcPts val="0"/>
              </a:spcAft>
              <a:defRPr/>
            </a:pPr>
            <a:r>
              <a:rPr lang="fr-CA" sz="2000" b="1">
                <a:solidFill>
                  <a:srgbClr val="C00000"/>
                </a:solidFill>
                <a:latin typeface="Encode Sans" pitchFamily="2" charset="77"/>
                <a:cs typeface="Arial" panose="020B0604020202020204" pitchFamily="34" charset="0"/>
              </a:rPr>
              <a:t>Activités du programme</a:t>
            </a:r>
          </a:p>
        </p:txBody>
      </p:sp>
      <p:sp>
        <p:nvSpPr>
          <p:cNvPr id="2" name="Slide Number Placeholder 1">
            <a:extLst>
              <a:ext uri="{FF2B5EF4-FFF2-40B4-BE49-F238E27FC236}">
                <a16:creationId xmlns:a16="http://schemas.microsoft.com/office/drawing/2014/main" id="{8C05B000-CD28-428A-BCC0-637EA1861BC7}"/>
              </a:ext>
            </a:extLst>
          </p:cNvPr>
          <p:cNvSpPr>
            <a:spLocks noGrp="1"/>
          </p:cNvSpPr>
          <p:nvPr>
            <p:ph type="sldNum" sz="quarter" idx="4"/>
            <p:custDataLst>
              <p:tags r:id="rId3"/>
            </p:custDataLst>
          </p:nvPr>
        </p:nvSpPr>
        <p:spPr/>
        <p:txBody>
          <a:bodyPr/>
          <a:lstStyle/>
          <a:p>
            <a:fld id="{3884788F-3909-4E53-9C01-7D724614CA0D}" type="slidenum">
              <a:rPr lang="en-US" altLang="en-US" smtClean="0"/>
              <a:pPr/>
              <a:t>9</a:t>
            </a:fld>
            <a:endParaRPr lang="en-US" altLang="en-US"/>
          </a:p>
        </p:txBody>
      </p:sp>
    </p:spTree>
    <p:extLst>
      <p:ext uri="{BB962C8B-B14F-4D97-AF65-F5344CB8AC3E}">
        <p14:creationId xmlns:p14="http://schemas.microsoft.com/office/powerpoint/2010/main" val="5819193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3"/>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3"/>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28.xml><?xml version="1.0" encoding="utf-8"?>
<p:tagLst xmlns:a="http://schemas.openxmlformats.org/drawingml/2006/main" xmlns:r="http://schemas.openxmlformats.org/officeDocument/2006/relationships" xmlns:p="http://schemas.openxmlformats.org/presentationml/2006/main">
  <p:tag name="NUM" val="3"/>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1"/>
</p:tagLst>
</file>

<file path=ppt/tags/tag134.xml><?xml version="1.0" encoding="utf-8"?>
<p:tagLst xmlns:a="http://schemas.openxmlformats.org/drawingml/2006/main" xmlns:r="http://schemas.openxmlformats.org/officeDocument/2006/relationships" xmlns:p="http://schemas.openxmlformats.org/presentationml/2006/main">
  <p:tag name="NUM" val="2"/>
</p:tagLst>
</file>

<file path=ppt/tags/tag135.xml><?xml version="1.0" encoding="utf-8"?>
<p:tagLst xmlns:a="http://schemas.openxmlformats.org/drawingml/2006/main" xmlns:r="http://schemas.openxmlformats.org/officeDocument/2006/relationships" xmlns:p="http://schemas.openxmlformats.org/presentationml/2006/main">
  <p:tag name="NUM" val="3"/>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1"/>
</p:tagLst>
</file>

<file path=ppt/tags/tag138.xml><?xml version="1.0" encoding="utf-8"?>
<p:tagLst xmlns:a="http://schemas.openxmlformats.org/drawingml/2006/main" xmlns:r="http://schemas.openxmlformats.org/officeDocument/2006/relationships" xmlns:p="http://schemas.openxmlformats.org/presentationml/2006/main">
  <p:tag name="NUM" val="2"/>
</p:tagLst>
</file>

<file path=ppt/tags/tag139.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2"/>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1"/>
</p:tagLst>
</file>

<file path=ppt/tags/tag148.xml><?xml version="1.0" encoding="utf-8"?>
<p:tagLst xmlns:a="http://schemas.openxmlformats.org/drawingml/2006/main" xmlns:r="http://schemas.openxmlformats.org/officeDocument/2006/relationships" xmlns:p="http://schemas.openxmlformats.org/presentationml/2006/main">
  <p:tag name="NUM" val="2"/>
</p:tagLst>
</file>

<file path=ppt/tags/tag149.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1"/>
</p:tagLst>
</file>

<file path=ppt/tags/tag152.xml><?xml version="1.0" encoding="utf-8"?>
<p:tagLst xmlns:a="http://schemas.openxmlformats.org/drawingml/2006/main" xmlns:r="http://schemas.openxmlformats.org/officeDocument/2006/relationships" xmlns:p="http://schemas.openxmlformats.org/presentationml/2006/main">
  <p:tag name="NUM" val="2"/>
</p:tagLst>
</file>

<file path=ppt/tags/tag153.xml><?xml version="1.0" encoding="utf-8"?>
<p:tagLst xmlns:a="http://schemas.openxmlformats.org/drawingml/2006/main" xmlns:r="http://schemas.openxmlformats.org/officeDocument/2006/relationships" xmlns:p="http://schemas.openxmlformats.org/presentationml/2006/main">
  <p:tag name="NUM" val="3"/>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4"/>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Office Theme">
  <a:themeElements>
    <a:clrScheme name="CAC CUSTOM THEME">
      <a:dk1>
        <a:srgbClr val="000000"/>
      </a:dk1>
      <a:lt1>
        <a:srgbClr val="FFFFFF"/>
      </a:lt1>
      <a:dk2>
        <a:srgbClr val="5F5F5F"/>
      </a:dk2>
      <a:lt2>
        <a:srgbClr val="E7E6E6"/>
      </a:lt2>
      <a:accent1>
        <a:srgbClr val="D20A11"/>
      </a:accent1>
      <a:accent2>
        <a:srgbClr val="E8903C"/>
      </a:accent2>
      <a:accent3>
        <a:srgbClr val="C0D241"/>
      </a:accent3>
      <a:accent4>
        <a:srgbClr val="FFCE44"/>
      </a:accent4>
      <a:accent5>
        <a:srgbClr val="4DADE2"/>
      </a:accent5>
      <a:accent6>
        <a:srgbClr val="000000"/>
      </a:accent6>
      <a:hlink>
        <a:srgbClr val="D20A11"/>
      </a:hlink>
      <a:folHlink>
        <a:srgbClr val="7F0A1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45560247E4C1479A1E0C1F0D94C411" ma:contentTypeVersion="20" ma:contentTypeDescription="Create a new document." ma:contentTypeScope="" ma:versionID="a684215666b9bcc9da1f72564b0f2528">
  <xsd:schema xmlns:xsd="http://www.w3.org/2001/XMLSchema" xmlns:xs="http://www.w3.org/2001/XMLSchema" xmlns:p="http://schemas.microsoft.com/office/2006/metadata/properties" xmlns:ns1="http://schemas.microsoft.com/sharepoint/v3" xmlns:ns2="7491a53a-02ca-47fa-95de-0611175bff7b" xmlns:ns3="f7eb658d-1294-4c9d-ae12-c953e27df0d8" targetNamespace="http://schemas.microsoft.com/office/2006/metadata/properties" ma:root="true" ma:fieldsID="da04627f3031be0a33d85e86b0ad1241" ns1:_="" ns2:_="" ns3:_="">
    <xsd:import namespace="http://schemas.microsoft.com/sharepoint/v3"/>
    <xsd:import namespace="7491a53a-02ca-47fa-95de-0611175bff7b"/>
    <xsd:import namespace="f7eb658d-1294-4c9d-ae12-c953e27df0d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1:_ip_UnifiedCompliancePolicyProperties" minOccurs="0"/>
                <xsd:element ref="ns1:_ip_UnifiedCompliancePolicyUIAction" minOccurs="0"/>
                <xsd:element ref="ns3:SharedWithUsers" minOccurs="0"/>
                <xsd:element ref="ns3:SharedWithDetails" minOccurs="0"/>
                <xsd:element ref="ns2:MediaServiceOCR" minOccurs="0"/>
                <xsd:element ref="ns2:MediaServiceEventHashCode" minOccurs="0"/>
                <xsd:element ref="ns2:MediaServiceGenerationTime" minOccurs="0"/>
                <xsd:element ref="ns2:Year" minOccurs="0"/>
                <xsd:element ref="ns2:Project" minOccurs="0"/>
                <xsd:element ref="ns2:Document_x0020_type" minOccurs="0"/>
                <xsd:element ref="ns2:Project_x0020_owner" minOccurs="0"/>
                <xsd:element ref="ns2:MediaServiceAutoKeyPoints" minOccurs="0"/>
                <xsd:element ref="ns2:MediaServiceKeyPoint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91a53a-02ca-47fa-95de-0611175bff7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Year" ma:index="20" nillable="true" ma:displayName="Year" ma:internalName="Year" ma:percentage="FALSE">
      <xsd:simpleType>
        <xsd:restriction base="dms:Number"/>
      </xsd:simpleType>
    </xsd:element>
    <xsd:element name="Project" ma:index="21" nillable="true" ma:displayName="Project" ma:internalName="Project">
      <xsd:simpleType>
        <xsd:restriction base="dms:Text">
          <xsd:maxLength value="255"/>
        </xsd:restriction>
      </xsd:simpleType>
    </xsd:element>
    <xsd:element name="Document_x0020_type" ma:index="22" nillable="true" ma:displayName="Document type" ma:format="Dropdown" ma:indexed="true" ma:internalName="Document_x0020_type">
      <xsd:simpleType>
        <xsd:restriction base="dms:Choice">
          <xsd:enumeration value="Project proposal"/>
          <xsd:enumeration value="Business Case"/>
          <xsd:enumeration value="Project Plan"/>
          <xsd:enumeration value="Project dashboard"/>
          <xsd:enumeration value="Project resource &amp; cost"/>
          <xsd:enumeration value="BLUF Project status"/>
          <xsd:enumeration value="Project Team status"/>
          <xsd:enumeration value="Decision rendered"/>
          <xsd:enumeration value="Project checklist"/>
          <xsd:enumeration value="Project Team Progress Report"/>
        </xsd:restriction>
      </xsd:simpleType>
    </xsd:element>
    <xsd:element name="Project_x0020_owner" ma:index="23" nillable="true" ma:displayName="Project owner" ma:indexed="true" ma:list="UserInfo" ma:SharePointGroup="0" ma:internalName="Project_x0020_owner"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7eb658d-1294-4c9d-ae12-c953e27df0d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_dlc_DocId" ma:index="26" nillable="true" ma:displayName="Document ID Value" ma:description="The value of the document ID assigned to this item." ma:internalName="_dlc_DocId" ma:readOnly="true">
      <xsd:simpleType>
        <xsd:restriction base="dms:Text"/>
      </xsd:simpleType>
    </xsd:element>
    <xsd:element name="_dlc_DocIdUrl" ma:index="2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_dlc_DocId xmlns="f7eb658d-1294-4c9d-ae12-c953e27df0d8">Q42ZW277DJTX-2102554853-116944</_dlc_DocId>
    <_dlc_DocIdUrl xmlns="f7eb658d-1294-4c9d-ae12-c953e27df0d8">
      <Url>https://coachca.sharepoint.com/_layouts/15/DocIdRedir.aspx?ID=Q42ZW277DJTX-2102554853-116944</Url>
      <Description>Q42ZW277DJTX-2102554853-116944</Description>
    </_dlc_DocIdUrl>
    <_ip_UnifiedCompliancePolicyUIAction xmlns="http://schemas.microsoft.com/sharepoint/v3" xsi:nil="true"/>
    <Document_x0020_type xmlns="7491a53a-02ca-47fa-95de-0611175bff7b" xsi:nil="true"/>
    <_ip_UnifiedCompliancePolicyProperties xmlns="http://schemas.microsoft.com/sharepoint/v3" xsi:nil="true"/>
    <Project_x0020_owner xmlns="7491a53a-02ca-47fa-95de-0611175bff7b">
      <UserInfo>
        <DisplayName/>
        <AccountId xsi:nil="true"/>
        <AccountType/>
      </UserInfo>
    </Project_x0020_owner>
    <Project xmlns="7491a53a-02ca-47fa-95de-0611175bff7b" xsi:nil="true"/>
    <Year xmlns="7491a53a-02ca-47fa-95de-0611175bff7b" xsi:nil="true"/>
  </documentManagement>
</p:properties>
</file>

<file path=customXml/itemProps1.xml><?xml version="1.0" encoding="utf-8"?>
<ds:datastoreItem xmlns:ds="http://schemas.openxmlformats.org/officeDocument/2006/customXml" ds:itemID="{F50AC2BC-E52E-4F4C-8BA5-72CD71D6E380}">
  <ds:schemaRefs>
    <ds:schemaRef ds:uri="http://schemas.microsoft.com/office/2006/metadata/longProperties"/>
  </ds:schemaRefs>
</ds:datastoreItem>
</file>

<file path=customXml/itemProps2.xml><?xml version="1.0" encoding="utf-8"?>
<ds:datastoreItem xmlns:ds="http://schemas.openxmlformats.org/officeDocument/2006/customXml" ds:itemID="{B30AF344-55A9-4B40-AC97-C94082B6CC9B}">
  <ds:schemaRefs>
    <ds:schemaRef ds:uri="7491a53a-02ca-47fa-95de-0611175bff7b"/>
    <ds:schemaRef ds:uri="f7eb658d-1294-4c9d-ae12-c953e27df0d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8107557-D505-4C5D-8D8B-1612EAAA458E}">
  <ds:schemaRefs>
    <ds:schemaRef ds:uri="http://schemas.microsoft.com/sharepoint/events"/>
  </ds:schemaRefs>
</ds:datastoreItem>
</file>

<file path=customXml/itemProps4.xml><?xml version="1.0" encoding="utf-8"?>
<ds:datastoreItem xmlns:ds="http://schemas.openxmlformats.org/officeDocument/2006/customXml" ds:itemID="{6C55C469-768B-48D2-8428-21C2BC988C02}">
  <ds:schemaRefs>
    <ds:schemaRef ds:uri="http://schemas.microsoft.com/sharepoint/v3/contenttype/forms"/>
  </ds:schemaRefs>
</ds:datastoreItem>
</file>

<file path=customXml/itemProps5.xml><?xml version="1.0" encoding="utf-8"?>
<ds:datastoreItem xmlns:ds="http://schemas.openxmlformats.org/officeDocument/2006/customXml" ds:itemID="{CBCE491B-0492-4EC5-8919-B4CDF4D0F1BD}">
  <ds:schemaRefs>
    <ds:schemaRef ds:uri="http://schemas.openxmlformats.org/package/2006/metadata/core-properties"/>
    <ds:schemaRef ds:uri="http://schemas.microsoft.com/office/2006/metadata/properties"/>
    <ds:schemaRef ds:uri="http://www.w3.org/XML/1998/namespace"/>
    <ds:schemaRef ds:uri="http://purl.org/dc/terms/"/>
    <ds:schemaRef ds:uri="http://purl.org/dc/dcmitype/"/>
    <ds:schemaRef ds:uri="http://schemas.microsoft.com/office/infopath/2007/PartnerControls"/>
    <ds:schemaRef ds:uri="http://schemas.microsoft.com/office/2006/documentManagement/types"/>
    <ds:schemaRef ds:uri="http://purl.org/dc/elements/1.1/"/>
    <ds:schemaRef ds:uri="f7eb658d-1294-4c9d-ae12-c953e27df0d8"/>
    <ds:schemaRef ds:uri="7491a53a-02ca-47fa-95de-0611175bff7b"/>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28911</TotalTime>
  <Words>2621</Words>
  <Application>Microsoft Office PowerPoint</Application>
  <PresentationFormat>Widescreen</PresentationFormat>
  <Paragraphs>412</Paragraphs>
  <Slides>63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Calibri Light</vt:lpstr>
      <vt:lpstr>Courier New</vt:lpstr>
      <vt:lpstr>Encode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Arntfield</dc:creator>
  <cp:lastModifiedBy>Marc St. Pierre</cp:lastModifiedBy>
  <cp:revision>50</cp:revision>
  <cp:lastPrinted>2021-08-28T17:00:04Z</cp:lastPrinted>
  <dcterms:created xsi:type="dcterms:W3CDTF">2018-06-01T14:43:19Z</dcterms:created>
  <dcterms:modified xsi:type="dcterms:W3CDTF">2021-11-10T15:11:35Z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Q42ZW277DJTX-2102554853-99938</vt:lpwstr>
  </property>
  <property fmtid="{D5CDD505-2E9C-101B-9397-08002B2CF9AE}" pid="3" name="_dlc_DocIdItemGuid">
    <vt:lpwstr>f65ef434-2a8f-4b19-a6ac-74d74538dd2c</vt:lpwstr>
  </property>
  <property fmtid="{D5CDD505-2E9C-101B-9397-08002B2CF9AE}" pid="4" name="_dlc_DocIdUrl">
    <vt:lpwstr>https://coachca.sharepoint.com/_layouts/15/DocIdRedir.aspx?ID=Q42ZW277DJTX-2102554853-99938, Q42ZW277DJTX-2102554853-99938</vt:lpwstr>
  </property>
  <property fmtid="{D5CDD505-2E9C-101B-9397-08002B2CF9AE}" pid="5" name="ContentTypeId">
    <vt:lpwstr>0x010100C545560247E4C1479A1E0C1F0D94C411</vt:lpwstr>
  </property>
</Properties>
</file>