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4" r:id="rId6"/>
  </p:sldMasterIdLst>
  <p:notesMasterIdLst>
    <p:notesMasterId r:id="rId70"/>
  </p:notesMasterIdLst>
  <p:handoutMasterIdLst>
    <p:handoutMasterId r:id="rId71"/>
  </p:handoutMasterIdLst>
  <p:sldIdLst>
    <p:sldId id="260" r:id="rId7"/>
    <p:sldId id="336" r:id="rId8"/>
    <p:sldId id="344" r:id="rId9"/>
    <p:sldId id="348" r:id="rId10"/>
    <p:sldId id="342" r:id="rId11"/>
    <p:sldId id="266" r:id="rId12"/>
    <p:sldId id="345" r:id="rId13"/>
    <p:sldId id="263" r:id="rId14"/>
    <p:sldId id="267" r:id="rId15"/>
    <p:sldId id="269" r:id="rId16"/>
    <p:sldId id="274" r:id="rId17"/>
    <p:sldId id="273" r:id="rId18"/>
    <p:sldId id="281" r:id="rId19"/>
    <p:sldId id="277" r:id="rId20"/>
    <p:sldId id="278" r:id="rId21"/>
    <p:sldId id="346" r:id="rId22"/>
    <p:sldId id="271" r:id="rId23"/>
    <p:sldId id="272" r:id="rId24"/>
    <p:sldId id="275" r:id="rId25"/>
    <p:sldId id="347" r:id="rId26"/>
    <p:sldId id="265" r:id="rId27"/>
    <p:sldId id="280" r:id="rId28"/>
    <p:sldId id="276" r:id="rId29"/>
    <p:sldId id="268" r:id="rId30"/>
    <p:sldId id="343" r:id="rId31"/>
    <p:sldId id="279" r:id="rId32"/>
    <p:sldId id="349" r:id="rId33"/>
    <p:sldId id="362" r:id="rId34"/>
    <p:sldId id="351" r:id="rId35"/>
    <p:sldId id="352" r:id="rId36"/>
    <p:sldId id="284" r:id="rId37"/>
    <p:sldId id="355" r:id="rId38"/>
    <p:sldId id="311" r:id="rId39"/>
    <p:sldId id="312" r:id="rId40"/>
    <p:sldId id="313" r:id="rId41"/>
    <p:sldId id="316" r:id="rId42"/>
    <p:sldId id="318" r:id="rId43"/>
    <p:sldId id="321" r:id="rId44"/>
    <p:sldId id="356" r:id="rId45"/>
    <p:sldId id="319" r:id="rId46"/>
    <p:sldId id="338" r:id="rId47"/>
    <p:sldId id="357" r:id="rId48"/>
    <p:sldId id="322" r:id="rId49"/>
    <p:sldId id="324" r:id="rId50"/>
    <p:sldId id="325" r:id="rId51"/>
    <p:sldId id="358" r:id="rId52"/>
    <p:sldId id="326" r:id="rId53"/>
    <p:sldId id="350" r:id="rId54"/>
    <p:sldId id="328" r:id="rId55"/>
    <p:sldId id="353" r:id="rId56"/>
    <p:sldId id="354" r:id="rId57"/>
    <p:sldId id="339" r:id="rId58"/>
    <p:sldId id="359" r:id="rId59"/>
    <p:sldId id="332" r:id="rId60"/>
    <p:sldId id="331" r:id="rId61"/>
    <p:sldId id="360" r:id="rId62"/>
    <p:sldId id="341" r:id="rId63"/>
    <p:sldId id="329" r:id="rId64"/>
    <p:sldId id="361" r:id="rId65"/>
    <p:sldId id="330" r:id="rId66"/>
    <p:sldId id="333" r:id="rId67"/>
    <p:sldId id="334" r:id="rId68"/>
    <p:sldId id="335" r:id="rId6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Workshop 1: Getting Prepared" id="{A7781FF7-AC38-4E46-9722-297F12ACD0F4}">
          <p14:sldIdLst>
            <p14:sldId id="260"/>
            <p14:sldId id="336"/>
            <p14:sldId id="344"/>
            <p14:sldId id="348"/>
            <p14:sldId id="342"/>
            <p14:sldId id="266"/>
            <p14:sldId id="345"/>
            <p14:sldId id="263"/>
            <p14:sldId id="267"/>
            <p14:sldId id="269"/>
            <p14:sldId id="274"/>
            <p14:sldId id="273"/>
            <p14:sldId id="281"/>
            <p14:sldId id="277"/>
            <p14:sldId id="278"/>
            <p14:sldId id="346"/>
            <p14:sldId id="271"/>
            <p14:sldId id="272"/>
            <p14:sldId id="275"/>
            <p14:sldId id="347"/>
            <p14:sldId id="265"/>
            <p14:sldId id="280"/>
            <p14:sldId id="276"/>
            <p14:sldId id="268"/>
            <p14:sldId id="343"/>
            <p14:sldId id="279"/>
          </p14:sldIdLst>
        </p14:section>
        <p14:section name="Workshop 2: Setting the Stage" id="{E6455081-9F7F-47DE-A266-6311020EEA4A}">
          <p14:sldIdLst>
            <p14:sldId id="349"/>
            <p14:sldId id="362"/>
            <p14:sldId id="351"/>
            <p14:sldId id="352"/>
            <p14:sldId id="284"/>
            <p14:sldId id="355"/>
            <p14:sldId id="311"/>
            <p14:sldId id="312"/>
            <p14:sldId id="313"/>
            <p14:sldId id="316"/>
            <p14:sldId id="318"/>
            <p14:sldId id="321"/>
            <p14:sldId id="356"/>
            <p14:sldId id="319"/>
            <p14:sldId id="338"/>
            <p14:sldId id="357"/>
            <p14:sldId id="322"/>
            <p14:sldId id="324"/>
            <p14:sldId id="325"/>
            <p14:sldId id="358"/>
            <p14:sldId id="326"/>
          </p14:sldIdLst>
        </p14:section>
        <p14:section name="Workshop 3: Developing Together" id="{D6F46C85-709C-477C-8A5B-341A166BA73F}">
          <p14:sldIdLst>
            <p14:sldId id="350"/>
            <p14:sldId id="328"/>
            <p14:sldId id="353"/>
            <p14:sldId id="354"/>
            <p14:sldId id="339"/>
            <p14:sldId id="359"/>
            <p14:sldId id="332"/>
            <p14:sldId id="331"/>
            <p14:sldId id="360"/>
            <p14:sldId id="341"/>
            <p14:sldId id="329"/>
            <p14:sldId id="361"/>
            <p14:sldId id="330"/>
            <p14:sldId id="333"/>
            <p14:sldId id="334"/>
            <p14:sldId id="33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Johnson" initials="AJ" lastIdx="2" clrIdx="0">
    <p:extLst>
      <p:ext uri="{19B8F6BF-5375-455C-9EA6-DF929625EA0E}">
        <p15:presenceInfo xmlns:p15="http://schemas.microsoft.com/office/powerpoint/2012/main" userId="S::ajohnson@coach.ca::516bce8f-f739-4546-81bd-7d80f48f7584" providerId="AD"/>
      </p:ext>
    </p:extLst>
  </p:cmAuthor>
  <p:cmAuthor id="2" name="Guest User" initials="GU" lastIdx="2" clrIdx="1">
    <p:extLst>
      <p:ext uri="{19B8F6BF-5375-455C-9EA6-DF929625EA0E}">
        <p15:presenceInfo xmlns:p15="http://schemas.microsoft.com/office/powerpoint/2012/main" userId="S::urn:spo:anon#a450a6ae2f359562ef06a2ba20de74ebc4de60700d85124d6e88bb4d465760c6::" providerId="AD"/>
      </p:ext>
    </p:extLst>
  </p:cmAuthor>
  <p:cmAuthor id="3" name="Guest User" initials="GU [2]" lastIdx="1" clrIdx="2">
    <p:extLst>
      <p:ext uri="{19B8F6BF-5375-455C-9EA6-DF929625EA0E}">
        <p15:presenceInfo xmlns:p15="http://schemas.microsoft.com/office/powerpoint/2012/main" userId="S::urn:spo:anon#32b78bcbbc91bcf7bdaf2c1edb6ea11678ef72205a0f785d97fae58c82a893fa::" providerId="AD"/>
      </p:ext>
    </p:extLst>
  </p:cmAuthor>
  <p:cmAuthor id="4" name="Claudia Gagnon(She/Her)" initials="CG" lastIdx="1" clrIdx="3">
    <p:extLst>
      <p:ext uri="{19B8F6BF-5375-455C-9EA6-DF929625EA0E}">
        <p15:presenceInfo xmlns:p15="http://schemas.microsoft.com/office/powerpoint/2012/main" userId="S::cgagnon@coach.ca::2607071c-732f-47df-9a4e-243c86d702ac" providerId="AD"/>
      </p:ext>
    </p:extLst>
  </p:cmAuthor>
  <p:cmAuthor id="5" name="Lise Lafontaine" initials="LL" lastIdx="1" clrIdx="4">
    <p:extLst>
      <p:ext uri="{19B8F6BF-5375-455C-9EA6-DF929625EA0E}">
        <p15:presenceInfo xmlns:p15="http://schemas.microsoft.com/office/powerpoint/2012/main" userId="42a507f37abe17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4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442" autoAdjust="0"/>
  </p:normalViewPr>
  <p:slideViewPr>
    <p:cSldViewPr snapToGrid="0">
      <p:cViewPr varScale="1">
        <p:scale>
          <a:sx n="73" d="100"/>
          <a:sy n="73" d="100"/>
        </p:scale>
        <p:origin x="1042" y="67"/>
      </p:cViewPr>
      <p:guideLst/>
    </p:cSldViewPr>
  </p:slideViewPr>
  <p:notesTextViewPr>
    <p:cViewPr>
      <p:scale>
        <a:sx n="400" d="100"/>
        <a:sy n="400" d="100"/>
      </p:scale>
      <p:origin x="0" y="0"/>
    </p:cViewPr>
  </p:notesTextViewPr>
  <p:notesViewPr>
    <p:cSldViewPr snapToGrid="0"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2CB634-38CC-AA46-810D-EFD5B0193B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9F7D13-B121-0D46-86B2-42C079D44B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7B5E60-D7ED-FE42-B0F8-21986DA84341}" type="datetimeFigureOut">
              <a:rPr lang="en-US" smtClean="0"/>
              <a:t>11/10/2021</a:t>
            </a:fld>
            <a:endParaRPr lang="en-US"/>
          </a:p>
        </p:txBody>
      </p:sp>
      <p:sp>
        <p:nvSpPr>
          <p:cNvPr id="4" name="Footer Placeholder 3">
            <a:extLst>
              <a:ext uri="{FF2B5EF4-FFF2-40B4-BE49-F238E27FC236}">
                <a16:creationId xmlns:a16="http://schemas.microsoft.com/office/drawing/2014/main" id="{8AE3575E-E1E6-5040-8AB7-A6AC3B8C4F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1A71C3-568E-A240-A8CA-6D27DEEA56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F7169D-846F-6349-874A-195E038C4178}" type="slidenum">
              <a:rPr lang="en-US" smtClean="0"/>
              <a:t>‹#›</a:t>
            </a:fld>
            <a:endParaRPr lang="en-US"/>
          </a:p>
        </p:txBody>
      </p:sp>
    </p:spTree>
    <p:extLst>
      <p:ext uri="{BB962C8B-B14F-4D97-AF65-F5344CB8AC3E}">
        <p14:creationId xmlns:p14="http://schemas.microsoft.com/office/powerpoint/2010/main" val="187431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6EB6CC-A377-4A76-9554-AA87873C1339}"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0FAC1-684B-477E-9533-C6BDA82F0294}" type="slidenum">
              <a:rPr lang="en-US" smtClean="0"/>
              <a:t>‹#›</a:t>
            </a:fld>
            <a:endParaRPr lang="en-US"/>
          </a:p>
        </p:txBody>
      </p:sp>
    </p:spTree>
    <p:extLst>
      <p:ext uri="{BB962C8B-B14F-4D97-AF65-F5344CB8AC3E}">
        <p14:creationId xmlns:p14="http://schemas.microsoft.com/office/powerpoint/2010/main" val="295654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a:t>
            </a:fld>
            <a:endParaRPr lang="en-US"/>
          </a:p>
        </p:txBody>
      </p:sp>
    </p:spTree>
    <p:extLst>
      <p:ext uri="{BB962C8B-B14F-4D97-AF65-F5344CB8AC3E}">
        <p14:creationId xmlns:p14="http://schemas.microsoft.com/office/powerpoint/2010/main" val="251295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10</a:t>
            </a:fld>
            <a:endParaRPr lang="en-US"/>
          </a:p>
        </p:txBody>
      </p:sp>
    </p:spTree>
    <p:extLst>
      <p:ext uri="{BB962C8B-B14F-4D97-AF65-F5344CB8AC3E}">
        <p14:creationId xmlns:p14="http://schemas.microsoft.com/office/powerpoint/2010/main" val="218916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4EEF8D-BA24-4278-BB6C-6110CA86AF36}" type="slidenum">
              <a:rPr lang="en-US" smtClean="0"/>
              <a:t>12</a:t>
            </a:fld>
            <a:endParaRPr lang="en-US"/>
          </a:p>
        </p:txBody>
      </p:sp>
    </p:spTree>
    <p:extLst>
      <p:ext uri="{BB962C8B-B14F-4D97-AF65-F5344CB8AC3E}">
        <p14:creationId xmlns:p14="http://schemas.microsoft.com/office/powerpoint/2010/main" val="337621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94EEF8D-BA24-4278-BB6C-6110CA86AF36}" type="slidenum">
              <a:rPr lang="en-US" smtClean="0"/>
              <a:t>13</a:t>
            </a:fld>
            <a:endParaRPr lang="en-US"/>
          </a:p>
        </p:txBody>
      </p:sp>
    </p:spTree>
    <p:extLst>
      <p:ext uri="{BB962C8B-B14F-4D97-AF65-F5344CB8AC3E}">
        <p14:creationId xmlns:p14="http://schemas.microsoft.com/office/powerpoint/2010/main" val="312440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15</a:t>
            </a:fld>
            <a:endParaRPr lang="en-US"/>
          </a:p>
        </p:txBody>
      </p:sp>
    </p:spTree>
    <p:extLst>
      <p:ext uri="{BB962C8B-B14F-4D97-AF65-F5344CB8AC3E}">
        <p14:creationId xmlns:p14="http://schemas.microsoft.com/office/powerpoint/2010/main" val="355750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21</a:t>
            </a:fld>
            <a:endParaRPr lang="en-US"/>
          </a:p>
        </p:txBody>
      </p:sp>
    </p:spTree>
    <p:extLst>
      <p:ext uri="{BB962C8B-B14F-4D97-AF65-F5344CB8AC3E}">
        <p14:creationId xmlns:p14="http://schemas.microsoft.com/office/powerpoint/2010/main" val="105563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0FAC1-684B-477E-9533-C6BDA82F0294}" type="slidenum">
              <a:rPr lang="en-US" smtClean="0"/>
              <a:t>22</a:t>
            </a:fld>
            <a:endParaRPr lang="en-US"/>
          </a:p>
        </p:txBody>
      </p:sp>
    </p:spTree>
    <p:extLst>
      <p:ext uri="{BB962C8B-B14F-4D97-AF65-F5344CB8AC3E}">
        <p14:creationId xmlns:p14="http://schemas.microsoft.com/office/powerpoint/2010/main" val="3859459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BA0FAC1-684B-477E-9533-C6BDA82F0294}" type="slidenum">
              <a:rPr lang="en-US" smtClean="0"/>
              <a:t>36</a:t>
            </a:fld>
            <a:endParaRPr lang="en-US"/>
          </a:p>
        </p:txBody>
      </p:sp>
    </p:spTree>
    <p:extLst>
      <p:ext uri="{BB962C8B-B14F-4D97-AF65-F5344CB8AC3E}">
        <p14:creationId xmlns:p14="http://schemas.microsoft.com/office/powerpoint/2010/main" val="2098920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90E5DE-C2FD-47C9-9C14-ECB9494D9B56}"/>
              </a:ext>
            </a:extLst>
          </p:cNvPr>
          <p:cNvSpPr/>
          <p:nvPr userDrawn="1"/>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9FFECB1D-9020-4684-B238-D0BFD600FE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01163" y="53752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20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FAFDE-073E-496E-ACE9-3341FB6690BE}"/>
              </a:ext>
            </a:extLst>
          </p:cNvPr>
          <p:cNvSpPr/>
          <p:nvPr userDrawn="1"/>
        </p:nvSpPr>
        <p:spPr>
          <a:xfrm>
            <a:off x="0" y="0"/>
            <a:ext cx="12192000" cy="51816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607E3915-51DE-47C8-993C-68FA90AB33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825" y="5524500"/>
            <a:ext cx="16081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E677F83F-276E-45FA-9F87-67F3C3AC299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01163" y="5375275"/>
            <a:ext cx="24066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512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6E5112-B8C5-4685-A33C-FB47C6C6FD8B}"/>
              </a:ext>
            </a:extLst>
          </p:cNvPr>
          <p:cNvSpPr/>
          <p:nvPr userDrawn="1"/>
        </p:nvSpPr>
        <p:spPr>
          <a:xfrm>
            <a:off x="0" y="0"/>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98B0503B-46EF-4771-903B-72CE8E59E9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99C404D5-B51F-4B96-941F-31A3F151D2C4}"/>
              </a:ext>
            </a:extLst>
          </p:cNvPr>
          <p:cNvSpPr>
            <a:spLocks noGrp="1"/>
          </p:cNvSpPr>
          <p:nvPr>
            <p:ph type="sldNum" sz="quarter" idx="4"/>
          </p:nvPr>
        </p:nvSpPr>
        <p:spPr>
          <a:xfrm>
            <a:off x="9402519" y="624822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aseline="0">
                <a:solidFill>
                  <a:schemeClr val="bg1">
                    <a:lumMod val="50000"/>
                  </a:schemeClr>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extLst>
      <p:ext uri="{BB962C8B-B14F-4D97-AF65-F5344CB8AC3E}">
        <p14:creationId xmlns:p14="http://schemas.microsoft.com/office/powerpoint/2010/main" val="177116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CD43BF-538C-486A-A9AE-01101CC6F7AD}"/>
              </a:ext>
            </a:extLst>
          </p:cNvPr>
          <p:cNvSpPr/>
          <p:nvPr userDrawn="1"/>
        </p:nvSpPr>
        <p:spPr>
          <a:xfrm>
            <a:off x="0" y="0"/>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AE89B9DA-7FED-4132-899A-66020D7E7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7038" y="6040438"/>
            <a:ext cx="1878012"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D4F10FE6-6DD0-40C0-9C29-4C87E01CD1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04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746EF4-F0A7-4740-AC00-2798F57131C7}"/>
              </a:ext>
            </a:extLst>
          </p:cNvPr>
          <p:cNvSpPr/>
          <p:nvPr userDrawn="1"/>
        </p:nvSpPr>
        <p:spPr>
          <a:xfrm>
            <a:off x="0" y="0"/>
            <a:ext cx="12192000" cy="2889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pic>
        <p:nvPicPr>
          <p:cNvPr id="3" name="Picture 7">
            <a:extLst>
              <a:ext uri="{FF2B5EF4-FFF2-40B4-BE49-F238E27FC236}">
                <a16:creationId xmlns:a16="http://schemas.microsoft.com/office/drawing/2014/main" id="{A5A027BA-E62D-4A4A-944F-13A83ED999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8" y="5880100"/>
            <a:ext cx="1160462"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CEA79665-2A30-4DBD-8775-8A98897AE5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83600" y="5811838"/>
            <a:ext cx="325596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85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3E3FBD-C4C6-4763-ABA4-0AFA40697F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4CFA8FE9-28FD-4290-BA9A-AA0383B85FD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8C43DA9F-AF91-471D-A1FB-974209E414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96762D8-3478-42DC-9A38-2C61081E9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5752708-A6B8-4271-9FF2-E9F02E276A9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aseline="0">
                <a:solidFill>
                  <a:schemeClr val="bg1">
                    <a:lumMod val="65000"/>
                  </a:schemeClr>
                </a:solidFill>
                <a:latin typeface="Arial" panose="020B0604020202020204" pitchFamily="34" charset="0"/>
              </a:defRPr>
            </a:lvl1pPr>
          </a:lstStyle>
          <a:p>
            <a:fld id="{3884788F-3909-4E53-9C01-7D724614CA0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 id="2147483779" r:id="rId5"/>
  </p:sldLayoutIdLst>
  <p:hf hdr="0" ftr="0" dt="0"/>
  <p:txStyles>
    <p:titleStyle>
      <a:lvl1pPr algn="l" rtl="0" fontAlgn="base">
        <a:lnSpc>
          <a:spcPct val="90000"/>
        </a:lnSpc>
        <a:spcBef>
          <a:spcPct val="0"/>
        </a:spcBef>
        <a:spcAft>
          <a:spcPct val="0"/>
        </a:spcAft>
        <a:defRPr sz="3600" b="1" i="0" kern="1200" baseline="0">
          <a:solidFill>
            <a:srgbClr val="C00000"/>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36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15462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Training for Effective Mentees</a:t>
            </a:r>
          </a:p>
          <a:p>
            <a:pPr algn="ctr" eaLnBrk="1" hangingPunct="1"/>
            <a:r>
              <a:rPr lang="en-US" altLang="en-US" sz="2000" dirty="0">
                <a:solidFill>
                  <a:schemeClr val="bg1"/>
                </a:solidFill>
                <a:latin typeface="Arial" panose="020B0604020202020204" pitchFamily="34" charset="0"/>
                <a:cs typeface="Arial" panose="020B0604020202020204" pitchFamily="34" charset="0"/>
              </a:rPr>
              <a:t>Workshop 1: Getting Prepared</a:t>
            </a: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nvSpPr>
        <p:spPr bwMode="auto">
          <a:xfrm>
            <a:off x="0" y="281641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bg1"/>
                </a:solidFill>
                <a:highlight>
                  <a:srgbClr val="FFFF00"/>
                </a:highlight>
                <a:latin typeface="Arial" panose="020B0604020202020204" pitchFamily="34" charset="0"/>
                <a:cs typeface="Arial" panose="020B0604020202020204" pitchFamily="34" charset="0"/>
              </a:rPr>
              <a:t>Mentorship program name</a:t>
            </a:r>
          </a:p>
        </p:txBody>
      </p:sp>
      <p:sp>
        <p:nvSpPr>
          <p:cNvPr id="5" name="TextBox 4">
            <a:extLst>
              <a:ext uri="{FF2B5EF4-FFF2-40B4-BE49-F238E27FC236}">
                <a16:creationId xmlns:a16="http://schemas.microsoft.com/office/drawing/2014/main" id="{9255C053-D8DD-884F-B06D-E9C5703BD533}"/>
              </a:ext>
            </a:extLst>
          </p:cNvPr>
          <p:cNvSpPr txBox="1"/>
          <p:nvPr/>
        </p:nvSpPr>
        <p:spPr>
          <a:xfrm>
            <a:off x="4352131" y="5628858"/>
            <a:ext cx="3487737" cy="723275"/>
          </a:xfrm>
          <a:prstGeom prst="rect">
            <a:avLst/>
          </a:prstGeom>
          <a:noFill/>
        </p:spPr>
        <p:txBody>
          <a:bodyPr>
            <a:spAutoFit/>
          </a:bodyPr>
          <a:lstStyle/>
          <a:p>
            <a:pPr algn="ctr" eaLnBrk="1" fontAlgn="auto" hangingPunct="1">
              <a:spcBef>
                <a:spcPts val="0"/>
              </a:spcBef>
              <a:spcAft>
                <a:spcPts val="600"/>
              </a:spcAft>
              <a:defRPr/>
            </a:pPr>
            <a:r>
              <a:rPr lang="en-US" dirty="0">
                <a:solidFill>
                  <a:schemeClr val="bg2">
                    <a:lumMod val="50000"/>
                  </a:schemeClr>
                </a:solidFill>
                <a:highlight>
                  <a:srgbClr val="FFFF00"/>
                </a:highlight>
                <a:latin typeface="Arial" panose="020B0604020202020204" pitchFamily="34" charset="0"/>
                <a:cs typeface="Arial" panose="020B0604020202020204" pitchFamily="34" charset="0"/>
              </a:rPr>
              <a:t>Facilitator name</a:t>
            </a:r>
          </a:p>
          <a:p>
            <a:pPr algn="ctr" eaLnBrk="1" fontAlgn="auto" hangingPunct="1">
              <a:spcBef>
                <a:spcPts val="0"/>
              </a:spcBef>
              <a:spcAft>
                <a:spcPts val="600"/>
              </a:spcAft>
              <a:defRPr/>
            </a:pPr>
            <a:r>
              <a:rPr lang="en-US" dirty="0">
                <a:solidFill>
                  <a:schemeClr val="bg2">
                    <a:lumMod val="50000"/>
                  </a:schemeClr>
                </a:solidFill>
                <a:highlight>
                  <a:srgbClr val="FFFF00"/>
                </a:highlight>
                <a:latin typeface="Arial" panose="020B0604020202020204" pitchFamily="34" charset="0"/>
                <a:cs typeface="Arial" panose="020B0604020202020204" pitchFamily="34" charset="0"/>
              </a:rPr>
              <a:t>Presentation 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720000"/>
            <a:ext cx="10506456" cy="393506"/>
          </a:xfrm>
          <a:prstGeom prst="rect">
            <a:avLst/>
          </a:prstGeom>
          <a:noFill/>
        </p:spPr>
        <p:txBody>
          <a:bodyPr wrap="square">
            <a:spAutoFit/>
          </a:bodyPr>
          <a:lstStyle/>
          <a:p>
            <a:pPr marL="0" marR="0">
              <a:lnSpc>
                <a:spcPct val="107000"/>
              </a:lnSpc>
              <a:spcBef>
                <a:spcPts val="200"/>
              </a:spcBef>
              <a:spcAft>
                <a:spcPts val="0"/>
              </a:spcAft>
            </a:pPr>
            <a:r>
              <a:rPr lang="en-US" sz="2000" b="1" dirty="0">
                <a:solidFill>
                  <a:srgbClr val="C00000"/>
                </a:solidFill>
                <a:latin typeface="Encode Sans" pitchFamily="2" charset="77"/>
                <a:cs typeface="Arial" panose="020B0604020202020204" pitchFamily="34" charset="0"/>
              </a:rPr>
              <a:t>Program</a:t>
            </a:r>
            <a:r>
              <a:rPr lang="en-US" sz="2000" b="1" dirty="0">
                <a:effectLst/>
                <a:latin typeface="Encode Sans" pitchFamily="2" charset="77"/>
                <a:ea typeface="Times New Roman" panose="02020603050405020304" pitchFamily="18" charset="0"/>
                <a:cs typeface="Arial" panose="020B0604020202020204" pitchFamily="34" charset="0"/>
              </a:rPr>
              <a:t> </a:t>
            </a:r>
            <a:r>
              <a:rPr lang="en-US" sz="2000" b="1" dirty="0">
                <a:solidFill>
                  <a:srgbClr val="C00000"/>
                </a:solidFill>
                <a:latin typeface="Encode Sans" pitchFamily="2" charset="77"/>
                <a:cs typeface="Arial" panose="020B0604020202020204" pitchFamily="34" charset="0"/>
              </a:rPr>
              <a:t>schedule</a:t>
            </a:r>
          </a:p>
        </p:txBody>
      </p:sp>
      <p:graphicFrame>
        <p:nvGraphicFramePr>
          <p:cNvPr id="2" name="Table 1">
            <a:extLst>
              <a:ext uri="{FF2B5EF4-FFF2-40B4-BE49-F238E27FC236}">
                <a16:creationId xmlns:a16="http://schemas.microsoft.com/office/drawing/2014/main" id="{3B4B11A7-3B6F-440C-B6DA-4C5FC18EF864}"/>
              </a:ext>
            </a:extLst>
          </p:cNvPr>
          <p:cNvGraphicFramePr>
            <a:graphicFrameLocks noGrp="1"/>
          </p:cNvGraphicFramePr>
          <p:nvPr>
            <p:extLst>
              <p:ext uri="{D42A27DB-BD31-4B8C-83A1-F6EECF244321}">
                <p14:modId xmlns:p14="http://schemas.microsoft.com/office/powerpoint/2010/main" val="1677598856"/>
              </p:ext>
            </p:extLst>
          </p:nvPr>
        </p:nvGraphicFramePr>
        <p:xfrm>
          <a:off x="720000" y="1440000"/>
          <a:ext cx="9823260" cy="4494098"/>
        </p:xfrm>
        <a:graphic>
          <a:graphicData uri="http://schemas.openxmlformats.org/drawingml/2006/table">
            <a:tbl>
              <a:tblPr firstRow="1" firstCol="1" bandRow="1">
                <a:tableStyleId>{9D7B26C5-4107-4FEC-AEDC-1716B250A1EF}</a:tableStyleId>
              </a:tblPr>
              <a:tblGrid>
                <a:gridCol w="4410012">
                  <a:extLst>
                    <a:ext uri="{9D8B030D-6E8A-4147-A177-3AD203B41FA5}">
                      <a16:colId xmlns:a16="http://schemas.microsoft.com/office/drawing/2014/main" val="1362256379"/>
                    </a:ext>
                  </a:extLst>
                </a:gridCol>
                <a:gridCol w="5413248">
                  <a:extLst>
                    <a:ext uri="{9D8B030D-6E8A-4147-A177-3AD203B41FA5}">
                      <a16:colId xmlns:a16="http://schemas.microsoft.com/office/drawing/2014/main" val="41447720"/>
                    </a:ext>
                  </a:extLst>
                </a:gridCol>
              </a:tblGrid>
              <a:tr h="382782">
                <a:tc>
                  <a:txBody>
                    <a:bodyPr/>
                    <a:lstStyle/>
                    <a:p>
                      <a:pPr marL="0" marR="0">
                        <a:lnSpc>
                          <a:spcPct val="107000"/>
                        </a:lnSpc>
                        <a:spcBef>
                          <a:spcPts val="0"/>
                        </a:spcBef>
                        <a:spcAft>
                          <a:spcPts val="0"/>
                        </a:spcAft>
                      </a:pPr>
                      <a:r>
                        <a:rPr lang="en-CA" sz="1800" b="1" i="0" cap="none" baseline="0" dirty="0">
                          <a:effectLst/>
                          <a:latin typeface="Encode Sans" pitchFamily="2" charset="77"/>
                          <a:cs typeface="Arial" panose="020B0604020202020204" pitchFamily="34" charset="0"/>
                        </a:rPr>
                        <a:t>Activity</a:t>
                      </a:r>
                      <a:endParaRPr lang="en-US" sz="1800" b="1" i="0" cap="none" baseline="0" dirty="0">
                        <a:effectLst/>
                        <a:latin typeface="Encode Sans" pitchFamily="2" charset="77"/>
                        <a:ea typeface="Calibri" panose="020F0502020204030204" pitchFamily="34" charset="0"/>
                        <a:cs typeface="Arial" panose="020B0604020202020204" pitchFamily="34" charset="0"/>
                      </a:endParaRPr>
                    </a:p>
                  </a:txBody>
                  <a:tcPr marL="68580" marR="68580" marT="0" marB="0" anchor="ctr"/>
                </a:tc>
                <a:tc>
                  <a:txBody>
                    <a:bodyPr/>
                    <a:lstStyle/>
                    <a:p>
                      <a:pPr marL="0" marR="0">
                        <a:lnSpc>
                          <a:spcPct val="107000"/>
                        </a:lnSpc>
                        <a:spcBef>
                          <a:spcPts val="0"/>
                        </a:spcBef>
                        <a:spcAft>
                          <a:spcPts val="0"/>
                        </a:spcAft>
                      </a:pPr>
                      <a:r>
                        <a:rPr lang="en-CA" sz="1800" b="1" i="0" cap="none" baseline="0" dirty="0">
                          <a:effectLst/>
                          <a:latin typeface="Encode Sans" pitchFamily="2" charset="77"/>
                          <a:cs typeface="Arial" panose="020B0604020202020204" pitchFamily="34" charset="0"/>
                        </a:rPr>
                        <a:t>Date</a:t>
                      </a:r>
                      <a:endParaRPr lang="en-US" sz="1800" b="1" i="0" cap="none" baseline="0" dirty="0">
                        <a:effectLst/>
                        <a:latin typeface="Encode Sans" pitchFamily="2" charset="77"/>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6912793"/>
                  </a:ext>
                </a:extLst>
              </a:tr>
              <a:tr h="373756">
                <a:tc>
                  <a:txBody>
                    <a:bodyPr/>
                    <a:lstStyle/>
                    <a:p>
                      <a:pPr marL="0" marR="0">
                        <a:lnSpc>
                          <a:spcPct val="107000"/>
                        </a:lnSpc>
                        <a:spcBef>
                          <a:spcPts val="0"/>
                        </a:spcBef>
                        <a:spcAft>
                          <a:spcPts val="0"/>
                        </a:spcAft>
                      </a:pPr>
                      <a:r>
                        <a:rPr lang="en-CA" sz="1600" b="0" cap="none" baseline="0" dirty="0">
                          <a:effectLst/>
                          <a:highlight>
                            <a:srgbClr val="FFFF00"/>
                          </a:highlight>
                          <a:latin typeface="Arial" panose="020B0604020202020204" pitchFamily="34" charset="0"/>
                          <a:cs typeface="Arial" panose="020B0604020202020204" pitchFamily="34" charset="0"/>
                        </a:rPr>
                        <a:t>Activity</a:t>
                      </a:r>
                      <a:endParaRPr lang="en-US" sz="1600" b="0" cap="none"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2219504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600" b="0" cap="none" baseline="0" dirty="0">
                          <a:effectLst/>
                          <a:highlight>
                            <a:srgbClr val="FFFF00"/>
                          </a:highlight>
                          <a:latin typeface="Arial" panose="020B0604020202020204" pitchFamily="34" charset="0"/>
                          <a:cs typeface="Arial" panose="020B0604020202020204" pitchFamily="34" charset="0"/>
                        </a:rPr>
                        <a:t>Activity</a:t>
                      </a:r>
                      <a:endParaRPr lang="en-US" sz="1600" b="0" cap="none" baseline="0" dirty="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961483"/>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804430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16435568"/>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5339025"/>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64567021"/>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492463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6534180"/>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6487296"/>
                  </a:ext>
                </a:extLst>
              </a:tr>
              <a:tr h="3737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Activity</a:t>
                      </a:r>
                      <a:endParaRPr kumimoji="0" lang="en-US" sz="1600" b="0" i="0" u="none" strike="noStrike" kern="1200" cap="none" spc="0" normalizeH="0" baseline="0" noProof="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95918261"/>
                  </a:ext>
                </a:extLst>
              </a:tr>
              <a:tr h="373756">
                <a:tc>
                  <a:txBody>
                    <a:bodyPr/>
                    <a:lstStyle/>
                    <a:p>
                      <a:pPr marL="0" marR="0">
                        <a:lnSpc>
                          <a:spcPct val="107000"/>
                        </a:lnSpc>
                        <a:spcBef>
                          <a:spcPts val="0"/>
                        </a:spcBef>
                        <a:spcAft>
                          <a:spcPts val="0"/>
                        </a:spcAft>
                      </a:pPr>
                      <a:r>
                        <a:rPr lang="en-CA" sz="1600" b="0" cap="none" baseline="0">
                          <a:effectLst/>
                          <a:highlight>
                            <a:srgbClr val="FFFF00"/>
                          </a:highlight>
                          <a:latin typeface="Arial" panose="020B0604020202020204" pitchFamily="34" charset="0"/>
                          <a:cs typeface="Arial" panose="020B0604020202020204" pitchFamily="34" charset="0"/>
                        </a:rPr>
                        <a:t>Activity</a:t>
                      </a:r>
                      <a:endParaRPr lang="en-US" sz="1600" b="0" cap="none" baseline="0">
                        <a:effectLst/>
                        <a:highlight>
                          <a:srgbClr val="FFFF00"/>
                        </a:highligh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Date</a:t>
                      </a: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96314078"/>
                  </a:ext>
                </a:extLst>
              </a:tr>
            </a:tbl>
          </a:graphicData>
        </a:graphic>
      </p:graphicFrame>
      <p:sp>
        <p:nvSpPr>
          <p:cNvPr id="5" name="TextBox 4">
            <a:extLst>
              <a:ext uri="{FF2B5EF4-FFF2-40B4-BE49-F238E27FC236}">
                <a16:creationId xmlns:a16="http://schemas.microsoft.com/office/drawing/2014/main" id="{0A86F31E-F0FB-4B0B-9D63-917BCF89630B}"/>
              </a:ext>
            </a:extLst>
          </p:cNvPr>
          <p:cNvSpPr txBox="1"/>
          <p:nvPr/>
        </p:nvSpPr>
        <p:spPr>
          <a:xfrm>
            <a:off x="687314" y="6006824"/>
            <a:ext cx="24758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 Not mandatory</a:t>
            </a:r>
          </a:p>
        </p:txBody>
      </p:sp>
      <p:sp>
        <p:nvSpPr>
          <p:cNvPr id="4" name="Slide Number Placeholder 3">
            <a:extLst>
              <a:ext uri="{FF2B5EF4-FFF2-40B4-BE49-F238E27FC236}">
                <a16:creationId xmlns:a16="http://schemas.microsoft.com/office/drawing/2014/main" id="{047E67F9-0E10-400C-AE76-D031AA1A8CD7}"/>
              </a:ext>
            </a:extLst>
          </p:cNvPr>
          <p:cNvSpPr>
            <a:spLocks noGrp="1"/>
          </p:cNvSpPr>
          <p:nvPr>
            <p:ph type="sldNum" sz="quarter" idx="4"/>
          </p:nvPr>
        </p:nvSpPr>
        <p:spPr/>
        <p:txBody>
          <a:bodyPr/>
          <a:lstStyle/>
          <a:p>
            <a:fld id="{3884788F-3909-4E53-9C01-7D724614CA0D}" type="slidenum">
              <a:rPr lang="en-US" altLang="en-US" smtClean="0"/>
              <a:pPr/>
              <a:t>10</a:t>
            </a:fld>
            <a:endParaRPr lang="en-US" altLang="en-US" dirty="0"/>
          </a:p>
        </p:txBody>
      </p:sp>
    </p:spTree>
    <p:extLst>
      <p:ext uri="{BB962C8B-B14F-4D97-AF65-F5344CB8AC3E}">
        <p14:creationId xmlns:p14="http://schemas.microsoft.com/office/powerpoint/2010/main" val="288665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9714181" cy="2104935"/>
          </a:xfrm>
          <a:prstGeom prst="rect">
            <a:avLst/>
          </a:prstGeom>
          <a:noFill/>
        </p:spPr>
        <p:txBody>
          <a:bodyPr wrap="square">
            <a:spAutoFit/>
          </a:bodyPr>
          <a:lstStyle/>
          <a:p>
            <a:pPr marR="0">
              <a:lnSpc>
                <a:spcPct val="107000"/>
              </a:lnSpc>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Learning resources</a:t>
            </a:r>
          </a:p>
          <a:p>
            <a:pPr marL="284400" marR="0" indent="-284400">
              <a:spcBef>
                <a:spcPts val="200"/>
              </a:spcBef>
              <a:spcAft>
                <a:spcPts val="0"/>
              </a:spcAft>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A Mentorship Guide for Advancing Women in Coaching: Effective Mentoring Practices for the Mentee (also called the </a:t>
            </a:r>
            <a:r>
              <a:rPr lang="en-US" sz="1600" b="1" dirty="0">
                <a:effectLst/>
                <a:latin typeface="Arial" panose="020B0604020202020204" pitchFamily="34" charset="0"/>
                <a:ea typeface="Times New Roman" panose="02020603050405020304" pitchFamily="18" charset="0"/>
                <a:cs typeface="Arial" panose="020B0604020202020204" pitchFamily="34" charset="0"/>
              </a:rPr>
              <a:t>Mentee Guide</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284400" marR="0" indent="-284400">
              <a:spcBef>
                <a:spcPts val="200"/>
              </a:spcBef>
              <a:spcAft>
                <a:spcPts val="0"/>
              </a:spcAft>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Training for Effective Mentees: Mentee Workbook (also called the </a:t>
            </a:r>
            <a:r>
              <a:rPr lang="en-US" sz="1600" b="1" dirty="0">
                <a:latin typeface="Arial" panose="020B0604020202020204" pitchFamily="34" charset="0"/>
                <a:ea typeface="Times New Roman" panose="02020603050405020304" pitchFamily="18" charset="0"/>
                <a:cs typeface="Arial" panose="020B0604020202020204" pitchFamily="34" charset="0"/>
              </a:rPr>
              <a:t>Mentee Workbook</a:t>
            </a:r>
            <a:r>
              <a:rPr lang="en-US" sz="1600" dirty="0">
                <a:latin typeface="Arial" panose="020B0604020202020204" pitchFamily="34" charset="0"/>
                <a:ea typeface="Times New Roman" panose="02020603050405020304" pitchFamily="18" charset="0"/>
                <a:cs typeface="Arial" panose="020B0604020202020204" pitchFamily="34" charset="0"/>
              </a:rPr>
              <a:t>)</a:t>
            </a:r>
            <a:endParaRPr lang="en-CA"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1200"/>
              </a:spcBef>
              <a:spcAft>
                <a:spcPts val="0"/>
              </a:spcAft>
            </a:pPr>
            <a:r>
              <a:rPr lang="en-CA" sz="1600" b="1" dirty="0">
                <a:latin typeface="Arial" panose="020B0604020202020204" pitchFamily="34" charset="0"/>
                <a:ea typeface="Times New Roman" panose="02020603050405020304" pitchFamily="18" charset="0"/>
                <a:cs typeface="Arial" panose="020B0604020202020204" pitchFamily="34" charset="0"/>
              </a:rPr>
              <a:t>Technology requirements</a:t>
            </a:r>
          </a:p>
          <a:p>
            <a:pPr marL="284400" marR="0" indent="-342900">
              <a:lnSpc>
                <a:spcPct val="107000"/>
              </a:lnSpc>
              <a:spcBef>
                <a:spcPts val="200"/>
              </a:spcBef>
              <a:spcAft>
                <a:spcPts val="0"/>
              </a:spcAft>
              <a:buFont typeface="Arial" panose="020B0604020202020204" pitchFamily="34" charset="0"/>
              <a:buChar char="•"/>
            </a:pP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Software 1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for example, </a:t>
            </a: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Microsoft Teams, Zoom)</a:t>
            </a:r>
          </a:p>
          <a:p>
            <a:pPr marL="342900" marR="0" indent="-342900">
              <a:lnSpc>
                <a:spcPct val="107000"/>
              </a:lnSpc>
              <a:spcBef>
                <a:spcPts val="200"/>
              </a:spcBef>
              <a:spcAft>
                <a:spcPts val="0"/>
              </a:spcAft>
              <a:buFont typeface="Arial" panose="020B0604020202020204" pitchFamily="34" charset="0"/>
              <a:buChar char="•"/>
            </a:pP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Software 2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for example, </a:t>
            </a:r>
            <a:r>
              <a:rPr lang="en-CA"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Slack, WhatsApp)</a:t>
            </a:r>
          </a:p>
        </p:txBody>
      </p:sp>
      <p:sp>
        <p:nvSpPr>
          <p:cNvPr id="5" name="TextBox 4">
            <a:extLst>
              <a:ext uri="{FF2B5EF4-FFF2-40B4-BE49-F238E27FC236}">
                <a16:creationId xmlns:a16="http://schemas.microsoft.com/office/drawing/2014/main" id="{DBD60C90-0257-4506-A17E-622E1DB9814C}"/>
              </a:ext>
            </a:extLst>
          </p:cNvPr>
          <p:cNvSpPr txBox="1"/>
          <p:nvPr/>
        </p:nvSpPr>
        <p:spPr>
          <a:xfrm>
            <a:off x="720000" y="720000"/>
            <a:ext cx="10506456" cy="393506"/>
          </a:xfrm>
          <a:prstGeom prst="rect">
            <a:avLst/>
          </a:prstGeom>
          <a:noFill/>
        </p:spPr>
        <p:txBody>
          <a:bodyPr wrap="square">
            <a:spAutoFit/>
          </a:bodyPr>
          <a:lstStyle/>
          <a:p>
            <a:pPr>
              <a:lnSpc>
                <a:spcPct val="107000"/>
              </a:lnSpc>
              <a:spcBef>
                <a:spcPts val="200"/>
              </a:spcBef>
              <a:spcAft>
                <a:spcPts val="0"/>
              </a:spcAft>
            </a:pPr>
            <a:r>
              <a:rPr lang="en-US" sz="2000" b="1" dirty="0">
                <a:solidFill>
                  <a:srgbClr val="C00000"/>
                </a:solidFill>
                <a:latin typeface="Encode Sans" pitchFamily="2" charset="77"/>
                <a:cs typeface="Arial" panose="020B0604020202020204" pitchFamily="34" charset="0"/>
              </a:rPr>
              <a:t>Program resources</a:t>
            </a:r>
          </a:p>
        </p:txBody>
      </p:sp>
      <p:sp>
        <p:nvSpPr>
          <p:cNvPr id="2" name="Slide Number Placeholder 1">
            <a:extLst>
              <a:ext uri="{FF2B5EF4-FFF2-40B4-BE49-F238E27FC236}">
                <a16:creationId xmlns:a16="http://schemas.microsoft.com/office/drawing/2014/main" id="{9640ED17-92D2-4FA7-AD00-C8394DE5B891}"/>
              </a:ext>
            </a:extLst>
          </p:cNvPr>
          <p:cNvSpPr>
            <a:spLocks noGrp="1"/>
          </p:cNvSpPr>
          <p:nvPr>
            <p:ph type="sldNum" sz="quarter" idx="4"/>
          </p:nvPr>
        </p:nvSpPr>
        <p:spPr/>
        <p:txBody>
          <a:bodyPr/>
          <a:lstStyle/>
          <a:p>
            <a:fld id="{3884788F-3909-4E53-9C01-7D724614CA0D}" type="slidenum">
              <a:rPr lang="en-US" altLang="en-US" smtClean="0"/>
              <a:pPr/>
              <a:t>11</a:t>
            </a:fld>
            <a:endParaRPr lang="en-US" altLang="en-US" dirty="0"/>
          </a:p>
        </p:txBody>
      </p:sp>
    </p:spTree>
    <p:extLst>
      <p:ext uri="{BB962C8B-B14F-4D97-AF65-F5344CB8AC3E}">
        <p14:creationId xmlns:p14="http://schemas.microsoft.com/office/powerpoint/2010/main" val="79287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EBF025-A0E4-4F46-8A33-135DB319A73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1509" y="741633"/>
            <a:ext cx="3647885" cy="4755872"/>
          </a:xfrm>
          <a:prstGeom prst="rect">
            <a:avLst/>
          </a:prstGeom>
        </p:spPr>
      </p:pic>
      <p:pic>
        <p:nvPicPr>
          <p:cNvPr id="9" name="Picture 8">
            <a:extLst>
              <a:ext uri="{FF2B5EF4-FFF2-40B4-BE49-F238E27FC236}">
                <a16:creationId xmlns:a16="http://schemas.microsoft.com/office/drawing/2014/main" id="{D38B9F92-A5F7-4699-8D35-D1A1FC84D2A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49224" y="760887"/>
            <a:ext cx="3619855" cy="4736618"/>
          </a:xfrm>
          <a:prstGeom prst="rect">
            <a:avLst/>
          </a:prstGeom>
        </p:spPr>
      </p:pic>
      <p:pic>
        <p:nvPicPr>
          <p:cNvPr id="10" name="Picture 9">
            <a:extLst>
              <a:ext uri="{FF2B5EF4-FFF2-40B4-BE49-F238E27FC236}">
                <a16:creationId xmlns:a16="http://schemas.microsoft.com/office/drawing/2014/main" id="{BB837A22-1418-4BFF-98CB-4F5543FE32B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168909" y="741631"/>
            <a:ext cx="3639109" cy="4755874"/>
          </a:xfrm>
          <a:prstGeom prst="rect">
            <a:avLst/>
          </a:prstGeom>
        </p:spPr>
      </p:pic>
      <p:sp>
        <p:nvSpPr>
          <p:cNvPr id="2" name="Slide Number Placeholder 1">
            <a:extLst>
              <a:ext uri="{FF2B5EF4-FFF2-40B4-BE49-F238E27FC236}">
                <a16:creationId xmlns:a16="http://schemas.microsoft.com/office/drawing/2014/main" id="{7D850B6F-2B6C-4046-AD32-EF69E85D1ACF}"/>
              </a:ext>
            </a:extLst>
          </p:cNvPr>
          <p:cNvSpPr>
            <a:spLocks noGrp="1"/>
          </p:cNvSpPr>
          <p:nvPr>
            <p:ph type="sldNum" sz="quarter" idx="4"/>
          </p:nvPr>
        </p:nvSpPr>
        <p:spPr/>
        <p:txBody>
          <a:bodyPr/>
          <a:lstStyle/>
          <a:p>
            <a:fld id="{3884788F-3909-4E53-9C01-7D724614CA0D}" type="slidenum">
              <a:rPr lang="en-US" altLang="en-US" smtClean="0"/>
              <a:pPr/>
              <a:t>12</a:t>
            </a:fld>
            <a:endParaRPr lang="en-US" altLang="en-US" dirty="0"/>
          </a:p>
        </p:txBody>
      </p:sp>
    </p:spTree>
    <p:extLst>
      <p:ext uri="{BB962C8B-B14F-4D97-AF65-F5344CB8AC3E}">
        <p14:creationId xmlns:p14="http://schemas.microsoft.com/office/powerpoint/2010/main" val="279731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608" cy="400110"/>
          </a:xfrm>
          <a:prstGeom prst="rect">
            <a:avLst/>
          </a:prstGeom>
          <a:noFill/>
        </p:spPr>
        <p:txBody>
          <a:bodyPr wrap="square" rtlCol="0" anchor="t">
            <a:spAutoFit/>
          </a:bodyPr>
          <a:lstStyle/>
          <a:p>
            <a:r>
              <a:rPr lang="en-US" sz="2000" b="1" dirty="0">
                <a:solidFill>
                  <a:srgbClr val="C00000"/>
                </a:solidFill>
                <a:latin typeface="Encode Sans" pitchFamily="2" charset="77"/>
                <a:cs typeface="Arial" panose="020B0604020202020204" pitchFamily="34" charset="0"/>
              </a:rPr>
              <a:t>Stages</a:t>
            </a:r>
            <a:r>
              <a:rPr lang="en-US" sz="2000" b="1" dirty="0">
                <a:latin typeface="Encode Sans" pitchFamily="2" charset="77"/>
                <a:cs typeface="Arial"/>
              </a:rPr>
              <a:t> </a:t>
            </a:r>
            <a:r>
              <a:rPr lang="en-US" sz="2000" b="1" dirty="0">
                <a:solidFill>
                  <a:srgbClr val="C00000"/>
                </a:solidFill>
                <a:latin typeface="Encode Sans" pitchFamily="2" charset="77"/>
                <a:cs typeface="Arial" panose="020B0604020202020204" pitchFamily="34" charset="0"/>
              </a:rPr>
              <a:t>of</a:t>
            </a:r>
            <a:r>
              <a:rPr lang="en-US" sz="2000" b="1" dirty="0">
                <a:latin typeface="Encode Sans" pitchFamily="2" charset="77"/>
                <a:cs typeface="Arial"/>
              </a:rPr>
              <a:t> </a:t>
            </a:r>
            <a:r>
              <a:rPr lang="en-US" sz="2000" b="1" dirty="0">
                <a:solidFill>
                  <a:srgbClr val="C00000"/>
                </a:solidFill>
                <a:latin typeface="Encode Sans" pitchFamily="2" charset="77"/>
                <a:cs typeface="Arial" panose="020B0604020202020204" pitchFamily="34" charset="0"/>
              </a:rPr>
              <a:t>mentorship</a:t>
            </a:r>
          </a:p>
        </p:txBody>
      </p:sp>
      <p:pic>
        <p:nvPicPr>
          <p:cNvPr id="4" name="Picture 3">
            <a:extLst>
              <a:ext uri="{FF2B5EF4-FFF2-40B4-BE49-F238E27FC236}">
                <a16:creationId xmlns:a16="http://schemas.microsoft.com/office/drawing/2014/main" id="{69E89EC5-018C-4E3C-9407-FE49125A15E9}"/>
              </a:ext>
            </a:extLst>
          </p:cNvPr>
          <p:cNvPicPr>
            <a:picLocks noChangeAspect="1"/>
          </p:cNvPicPr>
          <p:nvPr/>
        </p:nvPicPr>
        <p:blipFill rotWithShape="1">
          <a:blip r:embed="rId3"/>
          <a:srcRect t="11686"/>
          <a:stretch/>
        </p:blipFill>
        <p:spPr>
          <a:xfrm>
            <a:off x="245477" y="1418734"/>
            <a:ext cx="6010318" cy="3954191"/>
          </a:xfrm>
          <a:prstGeom prst="rect">
            <a:avLst/>
          </a:prstGeom>
        </p:spPr>
      </p:pic>
      <p:pic>
        <p:nvPicPr>
          <p:cNvPr id="6" name="Picture 5">
            <a:extLst>
              <a:ext uri="{FF2B5EF4-FFF2-40B4-BE49-F238E27FC236}">
                <a16:creationId xmlns:a16="http://schemas.microsoft.com/office/drawing/2014/main" id="{049BB3E3-713E-4A59-8191-01FC16F53640}"/>
              </a:ext>
            </a:extLst>
          </p:cNvPr>
          <p:cNvPicPr>
            <a:picLocks noChangeAspect="1"/>
          </p:cNvPicPr>
          <p:nvPr/>
        </p:nvPicPr>
        <p:blipFill>
          <a:blip r:embed="rId4"/>
          <a:stretch>
            <a:fillRect/>
          </a:stretch>
        </p:blipFill>
        <p:spPr>
          <a:xfrm>
            <a:off x="6010318" y="1493705"/>
            <a:ext cx="5913458" cy="3823698"/>
          </a:xfrm>
          <a:prstGeom prst="rect">
            <a:avLst/>
          </a:prstGeom>
        </p:spPr>
      </p:pic>
      <p:sp>
        <p:nvSpPr>
          <p:cNvPr id="3" name="Slide Number Placeholder 2">
            <a:extLst>
              <a:ext uri="{FF2B5EF4-FFF2-40B4-BE49-F238E27FC236}">
                <a16:creationId xmlns:a16="http://schemas.microsoft.com/office/drawing/2014/main" id="{55130F3C-EFFF-4686-9CC5-B4CD9F9ECEB3}"/>
              </a:ext>
            </a:extLst>
          </p:cNvPr>
          <p:cNvSpPr>
            <a:spLocks noGrp="1"/>
          </p:cNvSpPr>
          <p:nvPr>
            <p:ph type="sldNum" sz="quarter" idx="4"/>
          </p:nvPr>
        </p:nvSpPr>
        <p:spPr/>
        <p:txBody>
          <a:bodyPr/>
          <a:lstStyle/>
          <a:p>
            <a:fld id="{3884788F-3909-4E53-9C01-7D724614CA0D}" type="slidenum">
              <a:rPr lang="en-US" altLang="en-US" smtClean="0"/>
              <a:pPr/>
              <a:t>13</a:t>
            </a:fld>
            <a:endParaRPr lang="en-US" altLang="en-US" dirty="0"/>
          </a:p>
        </p:txBody>
      </p:sp>
    </p:spTree>
    <p:extLst>
      <p:ext uri="{BB962C8B-B14F-4D97-AF65-F5344CB8AC3E}">
        <p14:creationId xmlns:p14="http://schemas.microsoft.com/office/powerpoint/2010/main" val="3714766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96D7F-52A2-425A-9107-BA4CAC22C382}"/>
              </a:ext>
            </a:extLst>
          </p:cNvPr>
          <p:cNvSpPr txBox="1"/>
          <p:nvPr/>
        </p:nvSpPr>
        <p:spPr>
          <a:xfrm>
            <a:off x="720000" y="720000"/>
            <a:ext cx="10506456" cy="393506"/>
          </a:xfrm>
          <a:prstGeom prst="rect">
            <a:avLst/>
          </a:prstGeom>
          <a:noFill/>
        </p:spPr>
        <p:txBody>
          <a:bodyPr wrap="square">
            <a:spAutoFit/>
          </a:bodyPr>
          <a:lstStyle/>
          <a:p>
            <a:pPr marL="0" marR="0">
              <a:lnSpc>
                <a:spcPct val="107000"/>
              </a:lnSpc>
              <a:spcBef>
                <a:spcPts val="200"/>
              </a:spcBef>
              <a:spcAft>
                <a:spcPts val="0"/>
              </a:spcAft>
            </a:pPr>
            <a:r>
              <a:rPr lang="en-US" sz="2000" b="1" dirty="0">
                <a:solidFill>
                  <a:srgbClr val="C00000"/>
                </a:solidFill>
                <a:latin typeface="Encode Sans" pitchFamily="2" charset="77"/>
                <a:cs typeface="Arial" panose="020B0604020202020204" pitchFamily="34" charset="0"/>
              </a:rPr>
              <a:t>Questions?</a:t>
            </a:r>
            <a:endParaRPr lang="en-US" sz="2000" b="1" dirty="0">
              <a:effectLst/>
              <a:latin typeface="Encode Sans" pitchFamily="2" charset="77"/>
              <a:ea typeface="Times New Roman" panose="02020603050405020304" pitchFamily="18" charset="0"/>
              <a:cs typeface="Arial" panose="020B0604020202020204" pitchFamily="34" charset="0"/>
            </a:endParaRPr>
          </a:p>
        </p:txBody>
      </p:sp>
      <p:sp>
        <p:nvSpPr>
          <p:cNvPr id="3" name="Slide Number Placeholder 2">
            <a:extLst>
              <a:ext uri="{FF2B5EF4-FFF2-40B4-BE49-F238E27FC236}">
                <a16:creationId xmlns:a16="http://schemas.microsoft.com/office/drawing/2014/main" id="{A0F5961F-DB29-489F-9F51-08B86C4F98AD}"/>
              </a:ext>
            </a:extLst>
          </p:cNvPr>
          <p:cNvSpPr>
            <a:spLocks noGrp="1"/>
          </p:cNvSpPr>
          <p:nvPr>
            <p:ph type="sldNum" sz="quarter" idx="4"/>
          </p:nvPr>
        </p:nvSpPr>
        <p:spPr/>
        <p:txBody>
          <a:bodyPr/>
          <a:lstStyle/>
          <a:p>
            <a:fld id="{3884788F-3909-4E53-9C01-7D724614CA0D}" type="slidenum">
              <a:rPr lang="en-US" altLang="en-US" smtClean="0"/>
              <a:pPr/>
              <a:t>14</a:t>
            </a:fld>
            <a:endParaRPr lang="en-US" altLang="en-US" dirty="0"/>
          </a:p>
        </p:txBody>
      </p:sp>
    </p:spTree>
    <p:extLst>
      <p:ext uri="{BB962C8B-B14F-4D97-AF65-F5344CB8AC3E}">
        <p14:creationId xmlns:p14="http://schemas.microsoft.com/office/powerpoint/2010/main" val="4109519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Introductions</a:t>
            </a:r>
          </a:p>
        </p:txBody>
      </p:sp>
    </p:spTree>
    <p:extLst>
      <p:ext uri="{BB962C8B-B14F-4D97-AF65-F5344CB8AC3E}">
        <p14:creationId xmlns:p14="http://schemas.microsoft.com/office/powerpoint/2010/main" val="417134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393506"/>
          </a:xfrm>
          <a:prstGeom prst="rect">
            <a:avLst/>
          </a:prstGeom>
          <a:noFill/>
        </p:spPr>
        <p:txBody>
          <a:bodyPr>
            <a:spAutoFit/>
          </a:bodyPr>
          <a:lstStyle/>
          <a:p>
            <a:pPr>
              <a:lnSpc>
                <a:spcPct val="107000"/>
              </a:lnSpc>
              <a:spcBef>
                <a:spcPts val="200"/>
              </a:spcBef>
              <a:spcAft>
                <a:spcPts val="0"/>
              </a:spcAft>
              <a:defRPr/>
            </a:pPr>
            <a:r>
              <a:rPr lang="en-US" sz="2000" b="1" dirty="0">
                <a:solidFill>
                  <a:srgbClr val="C00000"/>
                </a:solidFill>
                <a:latin typeface="Encode Sans" pitchFamily="2" charset="77"/>
                <a:cs typeface="Arial" panose="020B0604020202020204" pitchFamily="34" charset="0"/>
              </a:rPr>
              <a:t>Introductions</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0" y="1440000"/>
            <a:ext cx="9513778" cy="220060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Developing connections with the other program participants can support a positive mentorship experience</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introduce the program participants to each other</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Roundtable introductions</a:t>
            </a:r>
          </a:p>
        </p:txBody>
      </p:sp>
      <p:sp>
        <p:nvSpPr>
          <p:cNvPr id="4" name="Slide Number Placeholder 3">
            <a:extLst>
              <a:ext uri="{FF2B5EF4-FFF2-40B4-BE49-F238E27FC236}">
                <a16:creationId xmlns:a16="http://schemas.microsoft.com/office/drawing/2014/main" id="{C592AB62-B59F-4978-995A-787CE0A04015}"/>
              </a:ext>
            </a:extLst>
          </p:cNvPr>
          <p:cNvSpPr>
            <a:spLocks noGrp="1"/>
          </p:cNvSpPr>
          <p:nvPr>
            <p:ph type="sldNum" sz="quarter" idx="4"/>
          </p:nvPr>
        </p:nvSpPr>
        <p:spPr/>
        <p:txBody>
          <a:bodyPr/>
          <a:lstStyle/>
          <a:p>
            <a:fld id="{3884788F-3909-4E53-9C01-7D724614CA0D}" type="slidenum">
              <a:rPr lang="en-US" altLang="en-US" smtClean="0"/>
              <a:pPr/>
              <a:t>16</a:t>
            </a:fld>
            <a:endParaRPr lang="en-US" altLang="en-US" dirty="0"/>
          </a:p>
        </p:txBody>
      </p:sp>
    </p:spTree>
    <p:extLst>
      <p:ext uri="{BB962C8B-B14F-4D97-AF65-F5344CB8AC3E}">
        <p14:creationId xmlns:p14="http://schemas.microsoft.com/office/powerpoint/2010/main" val="3126792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532110"/>
            <a:ext cx="10506456" cy="393506"/>
          </a:xfrm>
          <a:prstGeom prst="rect">
            <a:avLst/>
          </a:prstGeom>
          <a:noFill/>
        </p:spPr>
        <p:txBody>
          <a:bodyPr wrap="square">
            <a:spAutoFit/>
          </a:bodyPr>
          <a:lstStyle/>
          <a:p>
            <a:pPr marL="0" marR="0">
              <a:lnSpc>
                <a:spcPct val="107000"/>
              </a:lnSpc>
              <a:spcBef>
                <a:spcPts val="200"/>
              </a:spcBef>
              <a:spcAft>
                <a:spcPts val="0"/>
              </a:spcAft>
            </a:pPr>
            <a:r>
              <a:rPr lang="en-US" sz="2000" b="1" dirty="0">
                <a:solidFill>
                  <a:srgbClr val="C00000"/>
                </a:solidFill>
                <a:latin typeface="Encode Sans" pitchFamily="2" charset="77"/>
                <a:cs typeface="Arial" panose="020B0604020202020204" pitchFamily="34" charset="0"/>
              </a:rPr>
              <a:t>Program</a:t>
            </a:r>
            <a:r>
              <a:rPr lang="en-US" sz="2000" b="1" dirty="0">
                <a:effectLst/>
                <a:latin typeface="Encode Sans" pitchFamily="2" charset="77"/>
                <a:ea typeface="Times New Roman" panose="02020603050405020304" pitchFamily="18" charset="0"/>
                <a:cs typeface="Arial" panose="020B0604020202020204" pitchFamily="34" charset="0"/>
              </a:rPr>
              <a:t> </a:t>
            </a:r>
            <a:r>
              <a:rPr lang="en-US" sz="2000" b="1" dirty="0">
                <a:solidFill>
                  <a:srgbClr val="C00000"/>
                </a:solidFill>
                <a:latin typeface="Encode Sans" pitchFamily="2" charset="77"/>
                <a:cs typeface="Arial" panose="020B0604020202020204" pitchFamily="34" charset="0"/>
              </a:rPr>
              <a:t>mentors</a:t>
            </a: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extLst>
              <p:ext uri="{D42A27DB-BD31-4B8C-83A1-F6EECF244321}">
                <p14:modId xmlns:p14="http://schemas.microsoft.com/office/powerpoint/2010/main" val="630645833"/>
              </p:ext>
            </p:extLst>
          </p:nvPr>
        </p:nvGraphicFramePr>
        <p:xfrm>
          <a:off x="720000" y="1252111"/>
          <a:ext cx="8859796" cy="4448530"/>
        </p:xfrm>
        <a:graphic>
          <a:graphicData uri="http://schemas.openxmlformats.org/drawingml/2006/table">
            <a:tbl>
              <a:tblPr firstRow="1" bandRow="1">
                <a:tableStyleId>{68D230F3-CF80-4859-8CE7-A43EE81993B5}</a:tableStyleId>
              </a:tblPr>
              <a:tblGrid>
                <a:gridCol w="4429898">
                  <a:extLst>
                    <a:ext uri="{9D8B030D-6E8A-4147-A177-3AD203B41FA5}">
                      <a16:colId xmlns:a16="http://schemas.microsoft.com/office/drawing/2014/main" val="1879927322"/>
                    </a:ext>
                  </a:extLst>
                </a:gridCol>
                <a:gridCol w="4429898">
                  <a:extLst>
                    <a:ext uri="{9D8B030D-6E8A-4147-A177-3AD203B41FA5}">
                      <a16:colId xmlns:a16="http://schemas.microsoft.com/office/drawing/2014/main" val="2644929925"/>
                    </a:ext>
                  </a:extLst>
                </a:gridCol>
              </a:tblGrid>
              <a:tr h="346968">
                <a:tc>
                  <a:txBody>
                    <a:bodyPr/>
                    <a:lstStyle/>
                    <a:p>
                      <a:r>
                        <a:rPr lang="en-US" sz="1800" b="1" i="0" dirty="0">
                          <a:latin typeface="Encode Sans" pitchFamily="2" charset="77"/>
                          <a:cs typeface="Arial" panose="020B0604020202020204" pitchFamily="34" charset="0"/>
                        </a:rPr>
                        <a:t>Name</a:t>
                      </a:r>
                    </a:p>
                  </a:txBody>
                  <a:tcPr anchor="ctr"/>
                </a:tc>
                <a:tc>
                  <a:txBody>
                    <a:bodyPr/>
                    <a:lstStyle/>
                    <a:p>
                      <a:r>
                        <a:rPr lang="en-US" sz="1800" b="1" i="0" dirty="0">
                          <a:latin typeface="Encode Sans" pitchFamily="2" charset="77"/>
                          <a:cs typeface="Arial" panose="020B0604020202020204" pitchFamily="34" charset="0"/>
                        </a:rPr>
                        <a:t>Sport</a:t>
                      </a:r>
                    </a:p>
                  </a:txBody>
                  <a:tcPr anchor="ctr"/>
                </a:tc>
                <a:extLst>
                  <a:ext uri="{0D108BD9-81ED-4DB2-BD59-A6C34878D82A}">
                    <a16:rowId xmlns:a16="http://schemas.microsoft.com/office/drawing/2014/main" val="986488483"/>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062636328"/>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085436041"/>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595375893"/>
                  </a:ext>
                </a:extLst>
              </a:tr>
              <a:tr h="342006">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3790143955"/>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086328315"/>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797528784"/>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779831018"/>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08581478"/>
                  </a:ext>
                </a:extLst>
              </a:tr>
              <a:tr h="342006">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424380390"/>
                  </a:ext>
                </a:extLst>
              </a:tr>
              <a:tr h="127050">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2758796175"/>
                  </a:ext>
                </a:extLst>
              </a:tr>
              <a:tr h="425170">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1436538967"/>
                  </a:ext>
                </a:extLst>
              </a:tr>
            </a:tbl>
          </a:graphicData>
        </a:graphic>
      </p:graphicFrame>
      <p:sp>
        <p:nvSpPr>
          <p:cNvPr id="4" name="Slide Number Placeholder 3">
            <a:extLst>
              <a:ext uri="{FF2B5EF4-FFF2-40B4-BE49-F238E27FC236}">
                <a16:creationId xmlns:a16="http://schemas.microsoft.com/office/drawing/2014/main" id="{DDA2D7ED-0148-4097-9258-6B5C2C83E79A}"/>
              </a:ext>
            </a:extLst>
          </p:cNvPr>
          <p:cNvSpPr>
            <a:spLocks noGrp="1"/>
          </p:cNvSpPr>
          <p:nvPr>
            <p:ph type="sldNum" sz="quarter" idx="4"/>
          </p:nvPr>
        </p:nvSpPr>
        <p:spPr/>
        <p:txBody>
          <a:bodyPr/>
          <a:lstStyle/>
          <a:p>
            <a:fld id="{3884788F-3909-4E53-9C01-7D724614CA0D}" type="slidenum">
              <a:rPr lang="en-US" altLang="en-US" smtClean="0"/>
              <a:pPr/>
              <a:t>17</a:t>
            </a:fld>
            <a:endParaRPr lang="en-US" altLang="en-US" dirty="0"/>
          </a:p>
        </p:txBody>
      </p:sp>
    </p:spTree>
    <p:extLst>
      <p:ext uri="{BB962C8B-B14F-4D97-AF65-F5344CB8AC3E}">
        <p14:creationId xmlns:p14="http://schemas.microsoft.com/office/powerpoint/2010/main" val="152254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532800"/>
            <a:ext cx="10506456" cy="393506"/>
          </a:xfrm>
          <a:prstGeom prst="rect">
            <a:avLst/>
          </a:prstGeom>
          <a:noFill/>
        </p:spPr>
        <p:txBody>
          <a:bodyPr wrap="square">
            <a:spAutoFit/>
          </a:bodyPr>
          <a:lstStyle/>
          <a:p>
            <a:pPr>
              <a:lnSpc>
                <a:spcPct val="107000"/>
              </a:lnSpc>
              <a:spcBef>
                <a:spcPts val="200"/>
              </a:spcBef>
              <a:spcAft>
                <a:spcPts val="0"/>
              </a:spcAft>
            </a:pPr>
            <a:r>
              <a:rPr lang="en-US" sz="2000" b="1" dirty="0">
                <a:solidFill>
                  <a:srgbClr val="C00000"/>
                </a:solidFill>
                <a:latin typeface="Encode Sans" pitchFamily="2" charset="77"/>
                <a:cs typeface="Arial" panose="020B0604020202020204" pitchFamily="34" charset="0"/>
              </a:rPr>
              <a:t>Program mentees</a:t>
            </a:r>
          </a:p>
        </p:txBody>
      </p:sp>
      <p:graphicFrame>
        <p:nvGraphicFramePr>
          <p:cNvPr id="2" name="Table 4">
            <a:extLst>
              <a:ext uri="{FF2B5EF4-FFF2-40B4-BE49-F238E27FC236}">
                <a16:creationId xmlns:a16="http://schemas.microsoft.com/office/drawing/2014/main" id="{F0384D30-93CD-472C-9C52-61A955EBCE4A}"/>
              </a:ext>
            </a:extLst>
          </p:cNvPr>
          <p:cNvGraphicFramePr>
            <a:graphicFrameLocks noGrp="1"/>
          </p:cNvGraphicFramePr>
          <p:nvPr>
            <p:extLst>
              <p:ext uri="{D42A27DB-BD31-4B8C-83A1-F6EECF244321}">
                <p14:modId xmlns:p14="http://schemas.microsoft.com/office/powerpoint/2010/main" val="851584417"/>
              </p:ext>
            </p:extLst>
          </p:nvPr>
        </p:nvGraphicFramePr>
        <p:xfrm>
          <a:off x="503968" y="1252801"/>
          <a:ext cx="5285232" cy="4459074"/>
        </p:xfrm>
        <a:graphic>
          <a:graphicData uri="http://schemas.openxmlformats.org/drawingml/2006/table">
            <a:tbl>
              <a:tblPr firstRow="1" bandRow="1">
                <a:tableStyleId>{68D230F3-CF80-4859-8CE7-A43EE81993B5}</a:tableStyleId>
              </a:tblPr>
              <a:tblGrid>
                <a:gridCol w="2597674">
                  <a:extLst>
                    <a:ext uri="{9D8B030D-6E8A-4147-A177-3AD203B41FA5}">
                      <a16:colId xmlns:a16="http://schemas.microsoft.com/office/drawing/2014/main" val="1879927322"/>
                    </a:ext>
                  </a:extLst>
                </a:gridCol>
                <a:gridCol w="2687558">
                  <a:extLst>
                    <a:ext uri="{9D8B030D-6E8A-4147-A177-3AD203B41FA5}">
                      <a16:colId xmlns:a16="http://schemas.microsoft.com/office/drawing/2014/main" val="2644929925"/>
                    </a:ext>
                  </a:extLst>
                </a:gridCol>
              </a:tblGrid>
              <a:tr h="380954">
                <a:tc>
                  <a:txBody>
                    <a:bodyPr/>
                    <a:lstStyle/>
                    <a:p>
                      <a:r>
                        <a:rPr lang="en-US" sz="1800" b="1" i="0" dirty="0">
                          <a:latin typeface="Encode Sans" pitchFamily="2" charset="77"/>
                        </a:rPr>
                        <a:t>Name</a:t>
                      </a:r>
                    </a:p>
                  </a:txBody>
                  <a:tcPr/>
                </a:tc>
                <a:tc>
                  <a:txBody>
                    <a:bodyPr/>
                    <a:lstStyle/>
                    <a:p>
                      <a:r>
                        <a:rPr lang="en-US" sz="1800" b="1" i="0" dirty="0">
                          <a:latin typeface="Encode Sans" pitchFamily="2" charset="77"/>
                        </a:rPr>
                        <a:t>Sport</a:t>
                      </a:r>
                    </a:p>
                  </a:txBody>
                  <a:tcPr/>
                </a:tc>
                <a:extLst>
                  <a:ext uri="{0D108BD9-81ED-4DB2-BD59-A6C34878D82A}">
                    <a16:rowId xmlns:a16="http://schemas.microsoft.com/office/drawing/2014/main" val="986488483"/>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62636328"/>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085436041"/>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95375893"/>
                  </a:ext>
                </a:extLst>
              </a:tr>
              <a:tr h="370492">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790143955"/>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086328315"/>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797528784"/>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79831018"/>
                  </a:ext>
                </a:extLst>
              </a:tr>
              <a:tr h="373200">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08581478"/>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4380390"/>
                  </a:ext>
                </a:extLst>
              </a:tr>
              <a:tr h="37049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758796175"/>
                  </a:ext>
                </a:extLst>
              </a:tr>
              <a:tr h="370492">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436538967"/>
                  </a:ext>
                </a:extLst>
              </a:tr>
            </a:tbl>
          </a:graphicData>
        </a:graphic>
      </p:graphicFrame>
      <p:graphicFrame>
        <p:nvGraphicFramePr>
          <p:cNvPr id="4" name="Table 4">
            <a:extLst>
              <a:ext uri="{FF2B5EF4-FFF2-40B4-BE49-F238E27FC236}">
                <a16:creationId xmlns:a16="http://schemas.microsoft.com/office/drawing/2014/main" id="{5C35FDA6-A611-4E6C-B684-041220AABE55}"/>
              </a:ext>
            </a:extLst>
          </p:cNvPr>
          <p:cNvGraphicFramePr>
            <a:graphicFrameLocks noGrp="1"/>
          </p:cNvGraphicFramePr>
          <p:nvPr>
            <p:extLst>
              <p:ext uri="{D42A27DB-BD31-4B8C-83A1-F6EECF244321}">
                <p14:modId xmlns:p14="http://schemas.microsoft.com/office/powerpoint/2010/main" val="1110879089"/>
              </p:ext>
            </p:extLst>
          </p:nvPr>
        </p:nvGraphicFramePr>
        <p:xfrm>
          <a:off x="6325648" y="1252801"/>
          <a:ext cx="5285232" cy="4459071"/>
        </p:xfrm>
        <a:graphic>
          <a:graphicData uri="http://schemas.openxmlformats.org/drawingml/2006/table">
            <a:tbl>
              <a:tblPr firstRow="1" bandRow="1">
                <a:tableStyleId>{68D230F3-CF80-4859-8CE7-A43EE81993B5}</a:tableStyleId>
              </a:tblPr>
              <a:tblGrid>
                <a:gridCol w="2746248">
                  <a:extLst>
                    <a:ext uri="{9D8B030D-6E8A-4147-A177-3AD203B41FA5}">
                      <a16:colId xmlns:a16="http://schemas.microsoft.com/office/drawing/2014/main" val="1879927322"/>
                    </a:ext>
                  </a:extLst>
                </a:gridCol>
                <a:gridCol w="2538984">
                  <a:extLst>
                    <a:ext uri="{9D8B030D-6E8A-4147-A177-3AD203B41FA5}">
                      <a16:colId xmlns:a16="http://schemas.microsoft.com/office/drawing/2014/main" val="2644929925"/>
                    </a:ext>
                  </a:extLst>
                </a:gridCol>
              </a:tblGrid>
              <a:tr h="380234">
                <a:tc>
                  <a:txBody>
                    <a:bodyPr/>
                    <a:lstStyle/>
                    <a:p>
                      <a:pPr marL="0" algn="l" defTabSz="914400" rtl="0" eaLnBrk="1" latinLnBrk="0" hangingPunct="1"/>
                      <a:r>
                        <a:rPr lang="en-US" sz="1800" b="1" i="0" kern="1200" dirty="0">
                          <a:solidFill>
                            <a:schemeClr val="tx1"/>
                          </a:solidFill>
                          <a:latin typeface="Encode Sans" pitchFamily="2" charset="77"/>
                          <a:ea typeface="+mn-ea"/>
                          <a:cs typeface="+mn-cs"/>
                        </a:rPr>
                        <a:t>Name</a:t>
                      </a:r>
                    </a:p>
                  </a:txBody>
                  <a:tcPr/>
                </a:tc>
                <a:tc>
                  <a:txBody>
                    <a:bodyPr/>
                    <a:lstStyle/>
                    <a:p>
                      <a:pPr marL="0" algn="l" defTabSz="914400" rtl="0" eaLnBrk="1" latinLnBrk="0" hangingPunct="1"/>
                      <a:r>
                        <a:rPr lang="en-US" sz="1800" b="1" i="0" kern="1200" dirty="0">
                          <a:solidFill>
                            <a:schemeClr val="tx1"/>
                          </a:solidFill>
                          <a:latin typeface="Encode Sans" pitchFamily="2" charset="77"/>
                          <a:ea typeface="+mn-ea"/>
                          <a:cs typeface="+mn-cs"/>
                        </a:rPr>
                        <a:t>Sport</a:t>
                      </a:r>
                    </a:p>
                  </a:txBody>
                  <a:tcPr/>
                </a:tc>
                <a:extLst>
                  <a:ext uri="{0D108BD9-81ED-4DB2-BD59-A6C34878D82A}">
                    <a16:rowId xmlns:a16="http://schemas.microsoft.com/office/drawing/2014/main" val="986488483"/>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062636328"/>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3085436041"/>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595375893"/>
                  </a:ext>
                </a:extLst>
              </a:tr>
              <a:tr h="358090">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3790143955"/>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086328315"/>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797528784"/>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779831018"/>
                  </a:ext>
                </a:extLst>
              </a:tr>
              <a:tr h="374520">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08581478"/>
                  </a:ext>
                </a:extLst>
              </a:tr>
              <a:tr h="371803">
                <a:tc>
                  <a:txBody>
                    <a:bodyPr/>
                    <a:lstStyle/>
                    <a:p>
                      <a:endParaRPr lang="en-US" sz="1600"/>
                    </a:p>
                  </a:txBody>
                  <a:tcPr/>
                </a:tc>
                <a:tc>
                  <a:txBody>
                    <a:bodyPr/>
                    <a:lstStyle/>
                    <a:p>
                      <a:endParaRPr lang="en-US" sz="1600"/>
                    </a:p>
                  </a:txBody>
                  <a:tcPr/>
                </a:tc>
                <a:extLst>
                  <a:ext uri="{0D108BD9-81ED-4DB2-BD59-A6C34878D82A}">
                    <a16:rowId xmlns:a16="http://schemas.microsoft.com/office/drawing/2014/main" val="424380390"/>
                  </a:ext>
                </a:extLst>
              </a:tr>
              <a:tr h="371803">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2758796175"/>
                  </a:ext>
                </a:extLst>
              </a:tr>
              <a:tr h="371803">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753712109"/>
                  </a:ext>
                </a:extLst>
              </a:tr>
            </a:tbl>
          </a:graphicData>
        </a:graphic>
      </p:graphicFrame>
      <p:sp>
        <p:nvSpPr>
          <p:cNvPr id="5" name="Slide Number Placeholder 4">
            <a:extLst>
              <a:ext uri="{FF2B5EF4-FFF2-40B4-BE49-F238E27FC236}">
                <a16:creationId xmlns:a16="http://schemas.microsoft.com/office/drawing/2014/main" id="{0E4251B4-80A6-46AB-A53B-52B66912047A}"/>
              </a:ext>
            </a:extLst>
          </p:cNvPr>
          <p:cNvSpPr>
            <a:spLocks noGrp="1"/>
          </p:cNvSpPr>
          <p:nvPr>
            <p:ph type="sldNum" sz="quarter" idx="4"/>
          </p:nvPr>
        </p:nvSpPr>
        <p:spPr/>
        <p:txBody>
          <a:bodyPr/>
          <a:lstStyle/>
          <a:p>
            <a:fld id="{3884788F-3909-4E53-9C01-7D724614CA0D}" type="slidenum">
              <a:rPr lang="en-US" altLang="en-US" smtClean="0"/>
              <a:pPr/>
              <a:t>18</a:t>
            </a:fld>
            <a:endParaRPr lang="en-US" altLang="en-US" dirty="0"/>
          </a:p>
        </p:txBody>
      </p:sp>
    </p:spTree>
    <p:extLst>
      <p:ext uri="{BB962C8B-B14F-4D97-AF65-F5344CB8AC3E}">
        <p14:creationId xmlns:p14="http://schemas.microsoft.com/office/powerpoint/2010/main" val="410957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Debrief</a:t>
            </a:r>
          </a:p>
        </p:txBody>
      </p:sp>
    </p:spTree>
    <p:extLst>
      <p:ext uri="{BB962C8B-B14F-4D97-AF65-F5344CB8AC3E}">
        <p14:creationId xmlns:p14="http://schemas.microsoft.com/office/powerpoint/2010/main" val="402287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3245721"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Welcome!</a:t>
            </a:r>
          </a:p>
        </p:txBody>
      </p:sp>
      <p:graphicFrame>
        <p:nvGraphicFramePr>
          <p:cNvPr id="4" name="Table 4">
            <a:extLst>
              <a:ext uri="{FF2B5EF4-FFF2-40B4-BE49-F238E27FC236}">
                <a16:creationId xmlns:a16="http://schemas.microsoft.com/office/drawing/2014/main" id="{643723F4-C0D9-4563-AAB6-C14BB144236A}"/>
              </a:ext>
            </a:extLst>
          </p:cNvPr>
          <p:cNvGraphicFramePr>
            <a:graphicFrameLocks noGrp="1"/>
          </p:cNvGraphicFramePr>
          <p:nvPr>
            <p:extLst>
              <p:ext uri="{D42A27DB-BD31-4B8C-83A1-F6EECF244321}">
                <p14:modId xmlns:p14="http://schemas.microsoft.com/office/powerpoint/2010/main" val="3417712057"/>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
        <p:nvSpPr>
          <p:cNvPr id="3" name="Slide Number Placeholder 2">
            <a:extLst>
              <a:ext uri="{FF2B5EF4-FFF2-40B4-BE49-F238E27FC236}">
                <a16:creationId xmlns:a16="http://schemas.microsoft.com/office/drawing/2014/main" id="{F7B27CC9-3055-4C8E-9428-CB9A32A8C3EC}"/>
              </a:ext>
            </a:extLst>
          </p:cNvPr>
          <p:cNvSpPr>
            <a:spLocks noGrp="1"/>
          </p:cNvSpPr>
          <p:nvPr>
            <p:ph type="sldNum" sz="quarter" idx="4"/>
          </p:nvPr>
        </p:nvSpPr>
        <p:spPr/>
        <p:txBody>
          <a:bodyPr/>
          <a:lstStyle/>
          <a:p>
            <a:fld id="{3884788F-3909-4E53-9C01-7D724614CA0D}" type="slidenum">
              <a:rPr lang="en-US" altLang="en-US" smtClean="0"/>
              <a:pPr/>
              <a:t>2</a:t>
            </a:fld>
            <a:endParaRPr lang="en-US" altLang="en-US" dirty="0"/>
          </a:p>
        </p:txBody>
      </p:sp>
    </p:spTree>
    <p:extLst>
      <p:ext uri="{BB962C8B-B14F-4D97-AF65-F5344CB8AC3E}">
        <p14:creationId xmlns:p14="http://schemas.microsoft.com/office/powerpoint/2010/main" val="354635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Debrief</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0" y="1440000"/>
            <a:ext cx="10641783" cy="244682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Learn more about yourself and others by discussing:</a:t>
            </a:r>
          </a:p>
          <a:p>
            <a:pPr marL="720000" lvl="1" indent="-270900">
              <a:buSzPct val="70000"/>
              <a:buFont typeface="Courier New" panose="02070309020205020404" pitchFamily="49" charset="0"/>
              <a:buChar char="o"/>
            </a:pPr>
            <a:r>
              <a:rPr lang="en-US" sz="1600" dirty="0">
                <a:latin typeface="Arial" panose="020B0604020202020204" pitchFamily="34" charset="0"/>
                <a:cs typeface="Arial" panose="020B0604020202020204" pitchFamily="34" charset="0"/>
              </a:rPr>
              <a:t>your motivations to be a mentee or mentor </a:t>
            </a:r>
          </a:p>
          <a:p>
            <a:pPr marL="720000" lvl="1" indent="-270900">
              <a:buSzPct val="70000"/>
              <a:buFont typeface="Courier New" panose="02070309020205020404" pitchFamily="49" charset="0"/>
              <a:buChar char="o"/>
            </a:pPr>
            <a:r>
              <a:rPr lang="en-US" sz="1600" dirty="0">
                <a:latin typeface="Arial" panose="020B0604020202020204" pitchFamily="34" charset="0"/>
                <a:cs typeface="Arial" panose="020B0604020202020204" pitchFamily="34" charset="0"/>
              </a:rPr>
              <a:t>your coaching philosophy</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discuss the homework activities with the other program participants </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activities</a:t>
            </a:r>
          </a:p>
        </p:txBody>
      </p:sp>
      <p:sp>
        <p:nvSpPr>
          <p:cNvPr id="4" name="Slide Number Placeholder 3">
            <a:extLst>
              <a:ext uri="{FF2B5EF4-FFF2-40B4-BE49-F238E27FC236}">
                <a16:creationId xmlns:a16="http://schemas.microsoft.com/office/drawing/2014/main" id="{99BE876A-5053-4D8B-8708-9B8D139D3D66}"/>
              </a:ext>
            </a:extLst>
          </p:cNvPr>
          <p:cNvSpPr>
            <a:spLocks noGrp="1"/>
          </p:cNvSpPr>
          <p:nvPr>
            <p:ph type="sldNum" sz="quarter" idx="4"/>
          </p:nvPr>
        </p:nvSpPr>
        <p:spPr/>
        <p:txBody>
          <a:bodyPr/>
          <a:lstStyle/>
          <a:p>
            <a:fld id="{3884788F-3909-4E53-9C01-7D724614CA0D}" type="slidenum">
              <a:rPr lang="en-US" altLang="en-US" smtClean="0"/>
              <a:pPr/>
              <a:t>20</a:t>
            </a:fld>
            <a:endParaRPr lang="en-US" altLang="en-US" dirty="0"/>
          </a:p>
        </p:txBody>
      </p:sp>
    </p:spTree>
    <p:extLst>
      <p:ext uri="{BB962C8B-B14F-4D97-AF65-F5344CB8AC3E}">
        <p14:creationId xmlns:p14="http://schemas.microsoft.com/office/powerpoint/2010/main" val="1785181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494264"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Breakout room 1: Getting ready for your role</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806838" cy="2226250"/>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a:cs typeface="Arial"/>
              </a:rPr>
              <a:t>In the breakout rooms, you’ll be separated into groups based on your role (mentee or mentor). </a:t>
            </a:r>
          </a:p>
          <a:p>
            <a:pPr eaLnBrk="1" fontAlgn="auto" hangingPunct="1">
              <a:spcBef>
                <a:spcPts val="1200"/>
              </a:spcBef>
              <a:spcAft>
                <a:spcPts val="0"/>
              </a:spcAft>
              <a:defRPr/>
            </a:pPr>
            <a:r>
              <a:rPr lang="en-US" sz="1600" dirty="0">
                <a:latin typeface="Arial"/>
                <a:cs typeface="Arial"/>
              </a:rPr>
              <a:t>Mentees will discuss the following activities from the </a:t>
            </a:r>
            <a:r>
              <a:rPr lang="en-US" sz="1600" b="1" dirty="0">
                <a:latin typeface="Arial"/>
                <a:cs typeface="Arial"/>
              </a:rPr>
              <a:t>Mentee Workbook</a:t>
            </a:r>
            <a:r>
              <a:rPr lang="en-US" sz="1600" dirty="0">
                <a:latin typeface="Arial"/>
                <a:cs typeface="Arial"/>
              </a:rPr>
              <a:t>:</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Activity: The decision to be a mentee (section 1.2) </a:t>
            </a:r>
            <a:endParaRPr lang="en-US" sz="1600" dirty="0">
              <a:latin typeface="Arial" panose="020B0604020202020204" pitchFamily="34" charset="0"/>
              <a:cs typeface="Arial" panose="020B0604020202020204" pitchFamily="34" charset="0"/>
            </a:endParaRP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Activity: Mentee motivation scale (section 1.3)</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panose="020B0604020202020204" pitchFamily="34" charset="0"/>
              </a:rPr>
              <a:t>Mentors will discuss the following activities from the </a:t>
            </a:r>
            <a:r>
              <a:rPr lang="en-US" sz="1600" b="1" dirty="0">
                <a:latin typeface="Arial" panose="020B0604020202020204" pitchFamily="34" charset="0"/>
                <a:cs typeface="Arial" panose="020B0604020202020204" pitchFamily="34" charset="0"/>
              </a:rPr>
              <a:t>Mentor Guide</a:t>
            </a:r>
            <a:r>
              <a:rPr lang="en-US" sz="1600" dirty="0">
                <a:latin typeface="Arial" panose="020B0604020202020204" pitchFamily="34" charset="0"/>
                <a:cs typeface="Arial" panose="020B0604020202020204" pitchFamily="34" charset="0"/>
              </a:rPr>
              <a:t>:</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The decision to be a mentor (page 20)</a:t>
            </a:r>
            <a:endParaRPr lang="en-US" sz="1600" dirty="0">
              <a:latin typeface="Arial" panose="020B0604020202020204" pitchFamily="34" charset="0"/>
              <a:cs typeface="Arial" panose="020B0604020202020204" pitchFamily="34" charset="0"/>
            </a:endParaRP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Mentor motivation scale (page 21)</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789D7F-D335-4D3A-96B3-64FDAD48138E}"/>
              </a:ext>
            </a:extLst>
          </p:cNvPr>
          <p:cNvSpPr>
            <a:spLocks noGrp="1"/>
          </p:cNvSpPr>
          <p:nvPr>
            <p:ph type="sldNum" sz="quarter" idx="4"/>
          </p:nvPr>
        </p:nvSpPr>
        <p:spPr/>
        <p:txBody>
          <a:bodyPr/>
          <a:lstStyle/>
          <a:p>
            <a:fld id="{3884788F-3909-4E53-9C01-7D724614CA0D}" type="slidenum">
              <a:rPr lang="en-US" altLang="en-US" smtClean="0"/>
              <a:pPr/>
              <a:t>21</a:t>
            </a:fld>
            <a:endParaRPr lang="en-US" altLang="en-US" dirty="0"/>
          </a:p>
        </p:txBody>
      </p:sp>
    </p:spTree>
    <p:extLst>
      <p:ext uri="{BB962C8B-B14F-4D97-AF65-F5344CB8AC3E}">
        <p14:creationId xmlns:p14="http://schemas.microsoft.com/office/powerpoint/2010/main" val="95947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Breakout room 2: Self-assessment</a:t>
            </a:r>
          </a:p>
        </p:txBody>
      </p:sp>
      <p:sp>
        <p:nvSpPr>
          <p:cNvPr id="5" name="TextBox 4">
            <a:extLst>
              <a:ext uri="{FF2B5EF4-FFF2-40B4-BE49-F238E27FC236}">
                <a16:creationId xmlns:a16="http://schemas.microsoft.com/office/drawing/2014/main" id="{0DDDC0D5-B27D-4DA6-93BB-940731DD0E63}"/>
              </a:ext>
            </a:extLst>
          </p:cNvPr>
          <p:cNvSpPr txBox="1"/>
          <p:nvPr/>
        </p:nvSpPr>
        <p:spPr>
          <a:xfrm>
            <a:off x="720001" y="1440000"/>
            <a:ext cx="10277514" cy="2226250"/>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a:cs typeface="Arial"/>
              </a:rPr>
              <a:t>In the breakout rooms, you’ll be separated into new groups, with both mentees and mentors. </a:t>
            </a:r>
          </a:p>
          <a:p>
            <a:pPr eaLnBrk="1" fontAlgn="auto" hangingPunct="1">
              <a:spcBef>
                <a:spcPts val="1200"/>
              </a:spcBef>
              <a:spcAft>
                <a:spcPts val="0"/>
              </a:spcAft>
              <a:defRPr/>
            </a:pPr>
            <a:r>
              <a:rPr lang="en-US" sz="1600" dirty="0">
                <a:latin typeface="Arial"/>
                <a:cs typeface="Arial"/>
              </a:rPr>
              <a:t>Mentees will discuss the following activities from the Mentee Workbook:</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Self-assessment tool (section 1.4)</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My coaching philosophy (section 1.5)</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panose="020B0604020202020204" pitchFamily="34" charset="0"/>
                <a:cs typeface="Arial" panose="020B0604020202020204" pitchFamily="34" charset="0"/>
              </a:rPr>
              <a:t>Mentors will discuss the following activities from the Mentor Guide:</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Self-assessment and awareness building (page 23) </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My coaching philosophy (page 24)</a:t>
            </a:r>
          </a:p>
        </p:txBody>
      </p:sp>
      <p:sp>
        <p:nvSpPr>
          <p:cNvPr id="3" name="Slide Number Placeholder 2">
            <a:extLst>
              <a:ext uri="{FF2B5EF4-FFF2-40B4-BE49-F238E27FC236}">
                <a16:creationId xmlns:a16="http://schemas.microsoft.com/office/drawing/2014/main" id="{CC3F5DCE-E915-480B-8CD0-20BCC30A5400}"/>
              </a:ext>
            </a:extLst>
          </p:cNvPr>
          <p:cNvSpPr>
            <a:spLocks noGrp="1"/>
          </p:cNvSpPr>
          <p:nvPr>
            <p:ph type="sldNum" sz="quarter" idx="4"/>
          </p:nvPr>
        </p:nvSpPr>
        <p:spPr/>
        <p:txBody>
          <a:bodyPr/>
          <a:lstStyle/>
          <a:p>
            <a:fld id="{3884788F-3909-4E53-9C01-7D724614CA0D}" type="slidenum">
              <a:rPr lang="en-US" altLang="en-US" smtClean="0"/>
              <a:pPr/>
              <a:t>22</a:t>
            </a:fld>
            <a:endParaRPr lang="en-US" altLang="en-US" dirty="0"/>
          </a:p>
        </p:txBody>
      </p:sp>
    </p:spTree>
    <p:extLst>
      <p:ext uri="{BB962C8B-B14F-4D97-AF65-F5344CB8AC3E}">
        <p14:creationId xmlns:p14="http://schemas.microsoft.com/office/powerpoint/2010/main" val="1191604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Next steps</a:t>
            </a:r>
          </a:p>
        </p:txBody>
      </p:sp>
    </p:spTree>
    <p:extLst>
      <p:ext uri="{BB962C8B-B14F-4D97-AF65-F5344CB8AC3E}">
        <p14:creationId xmlns:p14="http://schemas.microsoft.com/office/powerpoint/2010/main" val="3676687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178716"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Before Workshop 2: Setting the Stage</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988944" cy="3170099"/>
          </a:xfrm>
          <a:prstGeom prst="rect">
            <a:avLst/>
          </a:prstGeom>
          <a:noFill/>
        </p:spPr>
        <p:txBody>
          <a:bodyPr wrap="square" lIns="91440" tIns="45720" rIns="91440" bIns="45720" anchor="t">
            <a:spAutoFit/>
          </a:bodyPr>
          <a:lstStyle/>
          <a:p>
            <a:pPr marL="284400" marR="0" lvl="0" indent="-284400">
              <a:spcBef>
                <a:spcPts val="0"/>
              </a:spcBef>
              <a:spcAft>
                <a:spcPts val="0"/>
              </a:spcAft>
              <a:buFont typeface="Arial" panose="020B0604020202020204" pitchFamily="34" charset="0"/>
              <a:buChar char="•"/>
            </a:pPr>
            <a:r>
              <a:rPr lang="en-US" sz="1600" dirty="0">
                <a:effectLst/>
                <a:latin typeface="Arial"/>
                <a:ea typeface="Calibri" panose="020F0502020204030204" pitchFamily="34" charset="0"/>
                <a:cs typeface="Arial"/>
              </a:rPr>
              <a:t>Connect with your mentor coach and reflect on the workshop and activities</a:t>
            </a:r>
          </a:p>
          <a:p>
            <a:pPr marL="284400" marR="0" lvl="0" indent="-284400">
              <a:spcBef>
                <a:spcPts val="1200"/>
              </a:spcBef>
              <a:spcAft>
                <a:spcPts val="0"/>
              </a:spcAft>
              <a:buFont typeface="Arial" panose="020B0604020202020204" pitchFamily="34" charset="0"/>
              <a:buChar char="•"/>
            </a:pPr>
            <a:r>
              <a:rPr lang="en-US" sz="1600" dirty="0">
                <a:effectLst/>
                <a:latin typeface="Arial"/>
                <a:ea typeface="Calibri" panose="020F0502020204030204" pitchFamily="34" charset="0"/>
                <a:cs typeface="Arial"/>
              </a:rPr>
              <a:t>Read pages 25 to 40 of the </a:t>
            </a:r>
            <a:r>
              <a:rPr lang="en-US" sz="1600" b="1" dirty="0">
                <a:effectLst/>
                <a:latin typeface="Arial"/>
                <a:ea typeface="Calibri" panose="020F0502020204030204" pitchFamily="34" charset="0"/>
                <a:cs typeface="Arial"/>
              </a:rPr>
              <a:t>Mentee Guide</a:t>
            </a:r>
            <a:endParaRPr lang="en-US" sz="1600" dirty="0">
              <a:effectLst/>
              <a:latin typeface="Arial"/>
              <a:ea typeface="Calibri" panose="020F0502020204030204" pitchFamily="34" charset="0"/>
              <a:cs typeface="Arial"/>
            </a:endParaRPr>
          </a:p>
          <a:p>
            <a:pPr marL="284400" marR="0" lvl="0" indent="-284400">
              <a:spcBef>
                <a:spcPts val="1200"/>
              </a:spcBef>
              <a:spcAft>
                <a:spcPts val="0"/>
              </a:spcAft>
              <a:buFont typeface="Arial" panose="020B0604020202020204" pitchFamily="34" charset="0"/>
              <a:buChar char="•"/>
            </a:pPr>
            <a:r>
              <a:rPr lang="en-US" sz="1600" dirty="0">
                <a:effectLst/>
                <a:latin typeface="Arial"/>
                <a:ea typeface="Calibri" panose="020F0502020204030204" pitchFamily="34" charset="0"/>
                <a:cs typeface="Arial"/>
              </a:rPr>
              <a:t>On your own, complete the following activities in the </a:t>
            </a:r>
            <a:r>
              <a:rPr lang="en-US" sz="1600" b="1" dirty="0">
                <a:effectLst/>
                <a:latin typeface="Arial"/>
                <a:ea typeface="Calibri" panose="020F0502020204030204" pitchFamily="34" charset="0"/>
                <a:cs typeface="Arial"/>
              </a:rPr>
              <a:t>Mentee Workbook</a:t>
            </a:r>
            <a:r>
              <a:rPr lang="en-US" sz="1600" dirty="0">
                <a:effectLst/>
                <a:latin typeface="Arial"/>
                <a:ea typeface="Calibri" panose="020F0502020204030204" pitchFamily="34" charset="0"/>
                <a:cs typeface="Arial"/>
              </a:rPr>
              <a:t>:</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Arial"/>
              </a:rPr>
              <a:t>The coach I want to be (</a:t>
            </a:r>
            <a:r>
              <a:rPr lang="en-US" sz="1600" dirty="0">
                <a:latin typeface="Arial"/>
                <a:ea typeface="Calibri" panose="020F0502020204030204" pitchFamily="34" charset="0"/>
                <a:cs typeface="Arial"/>
              </a:rPr>
              <a:t>section 2.2)</a:t>
            </a:r>
            <a:endParaRPr lang="en-US" sz="1600" dirty="0">
              <a:effectLst/>
              <a:latin typeface="Arial"/>
              <a:ea typeface="Calibri" panose="020F0502020204030204" pitchFamily="34" charset="0"/>
              <a:cs typeface="Arial"/>
            </a:endParaRPr>
          </a:p>
          <a:p>
            <a:pPr marL="284400" marR="0" lvl="0" indent="-284400">
              <a:spcBef>
                <a:spcPts val="1200"/>
              </a:spcBef>
              <a:spcAft>
                <a:spcPts val="0"/>
              </a:spcAft>
              <a:buFont typeface="Arial" panose="020B0604020202020204" pitchFamily="34" charset="0"/>
              <a:buChar char="•"/>
            </a:pPr>
            <a:r>
              <a:rPr lang="en-US" sz="1600" dirty="0">
                <a:effectLst/>
                <a:latin typeface="Arial"/>
                <a:ea typeface="Calibri" panose="020F0502020204030204" pitchFamily="34" charset="0"/>
                <a:cs typeface="Arial"/>
              </a:rPr>
              <a:t>With your mentor, complete the following activities in the </a:t>
            </a:r>
            <a:r>
              <a:rPr lang="en-US" sz="1600" b="1" dirty="0">
                <a:effectLst/>
                <a:latin typeface="Arial"/>
                <a:ea typeface="Calibri" panose="020F0502020204030204" pitchFamily="34" charset="0"/>
                <a:cs typeface="Arial"/>
              </a:rPr>
              <a:t>Mentee Workbook</a:t>
            </a:r>
            <a:r>
              <a:rPr lang="en-US" sz="1600" dirty="0">
                <a:effectLst/>
                <a:latin typeface="Arial"/>
                <a:ea typeface="Calibri" panose="020F0502020204030204" pitchFamily="34" charset="0"/>
                <a:cs typeface="Arial"/>
              </a:rPr>
              <a:t>:</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Arial"/>
              </a:rPr>
              <a:t>Questions to ask </a:t>
            </a:r>
            <a:r>
              <a:rPr lang="en-US" sz="1600" dirty="0">
                <a:latin typeface="Arial"/>
                <a:ea typeface="Calibri" panose="020F0502020204030204" pitchFamily="34" charset="0"/>
                <a:cs typeface="Arial"/>
              </a:rPr>
              <a:t>a</a:t>
            </a:r>
            <a:r>
              <a:rPr lang="en-US" sz="1600" dirty="0">
                <a:effectLst/>
                <a:latin typeface="Arial"/>
                <a:ea typeface="Calibri" panose="020F0502020204030204" pitchFamily="34" charset="0"/>
                <a:cs typeface="Arial"/>
              </a:rPr>
              <a:t>fter </a:t>
            </a:r>
            <a:r>
              <a:rPr lang="en-US" sz="1600" dirty="0">
                <a:latin typeface="Arial"/>
                <a:ea typeface="Calibri" panose="020F0502020204030204" pitchFamily="34" charset="0"/>
                <a:cs typeface="Arial"/>
              </a:rPr>
              <a:t>b</a:t>
            </a:r>
            <a:r>
              <a:rPr lang="en-US" sz="1600" dirty="0">
                <a:effectLst/>
                <a:latin typeface="Arial"/>
                <a:ea typeface="Calibri" panose="020F0502020204030204" pitchFamily="34" charset="0"/>
                <a:cs typeface="Arial"/>
              </a:rPr>
              <a:t>eing </a:t>
            </a:r>
            <a:r>
              <a:rPr lang="en-US" sz="1600" dirty="0">
                <a:latin typeface="Arial"/>
                <a:ea typeface="Calibri" panose="020F0502020204030204" pitchFamily="34" charset="0"/>
                <a:cs typeface="Arial"/>
              </a:rPr>
              <a:t>p</a:t>
            </a:r>
            <a:r>
              <a:rPr lang="en-US" sz="1600" dirty="0">
                <a:effectLst/>
                <a:latin typeface="Arial"/>
                <a:ea typeface="Calibri" panose="020F0502020204030204" pitchFamily="34" charset="0"/>
                <a:cs typeface="Arial"/>
              </a:rPr>
              <a:t>aired with a mentor (</a:t>
            </a:r>
            <a:r>
              <a:rPr lang="en-US" sz="1600" dirty="0">
                <a:latin typeface="Arial"/>
                <a:ea typeface="Calibri" panose="020F0502020204030204" pitchFamily="34" charset="0"/>
                <a:cs typeface="Arial"/>
              </a:rPr>
              <a:t>section 2.3)</a:t>
            </a:r>
            <a:endParaRPr lang="en-US" sz="1600" dirty="0">
              <a:effectLst/>
              <a:latin typeface="Arial"/>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Arial"/>
              </a:rPr>
              <a:t>Mentorship quiz (</a:t>
            </a:r>
            <a:r>
              <a:rPr lang="en-US" sz="1600" dirty="0">
                <a:latin typeface="Arial"/>
                <a:ea typeface="Calibri" panose="020F0502020204030204" pitchFamily="34" charset="0"/>
                <a:cs typeface="Arial"/>
              </a:rPr>
              <a:t>section 2.4)</a:t>
            </a:r>
            <a:endParaRPr lang="en-US" sz="1600" dirty="0">
              <a:effectLst/>
              <a:latin typeface="Arial"/>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Arial"/>
              </a:rPr>
              <a:t>Developing a vision (</a:t>
            </a:r>
            <a:r>
              <a:rPr lang="en-US" sz="1600" dirty="0">
                <a:latin typeface="Arial"/>
                <a:ea typeface="Calibri" panose="020F0502020204030204" pitchFamily="34" charset="0"/>
                <a:cs typeface="Arial"/>
              </a:rPr>
              <a:t>section 2.5)</a:t>
            </a:r>
            <a:endParaRPr lang="en-US" sz="1600" dirty="0">
              <a:effectLst/>
              <a:latin typeface="Arial"/>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Arial"/>
              </a:rPr>
              <a:t>Goal-setting exercises (</a:t>
            </a:r>
            <a:r>
              <a:rPr lang="en-US" sz="1600" dirty="0">
                <a:latin typeface="Arial"/>
                <a:ea typeface="Calibri" panose="020F0502020204030204" pitchFamily="34" charset="0"/>
                <a:cs typeface="Arial"/>
              </a:rPr>
              <a:t>section 2.6)</a:t>
            </a:r>
            <a:endParaRPr lang="en-US" sz="1600" dirty="0">
              <a:effectLst/>
              <a:latin typeface="Arial"/>
              <a:ea typeface="Calibri" panose="020F0502020204030204" pitchFamily="34" charset="0"/>
              <a:cs typeface="Arial"/>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Arial"/>
              </a:rPr>
              <a:t>Creating a </a:t>
            </a:r>
            <a:r>
              <a:rPr lang="en-US" sz="1600" dirty="0">
                <a:latin typeface="Arial"/>
                <a:ea typeface="Calibri" panose="020F0502020204030204" pitchFamily="34" charset="0"/>
                <a:cs typeface="Arial"/>
              </a:rPr>
              <a:t>m</a:t>
            </a:r>
            <a:r>
              <a:rPr lang="en-US" sz="1600" dirty="0">
                <a:effectLst/>
                <a:latin typeface="Arial"/>
                <a:ea typeface="Calibri" panose="020F0502020204030204" pitchFamily="34" charset="0"/>
                <a:cs typeface="Arial"/>
              </a:rPr>
              <a:t>entorship plan (</a:t>
            </a:r>
            <a:r>
              <a:rPr lang="en-US" sz="1600" dirty="0">
                <a:latin typeface="Arial"/>
                <a:ea typeface="Calibri" panose="020F0502020204030204" pitchFamily="34" charset="0"/>
                <a:cs typeface="Arial"/>
              </a:rPr>
              <a:t>section 2.7)</a:t>
            </a:r>
            <a:endParaRPr lang="en-US" sz="1600" dirty="0">
              <a:effectLst/>
              <a:latin typeface="Arial"/>
              <a:ea typeface="Calibri" panose="020F0502020204030204" pitchFamily="34" charset="0"/>
              <a:cs typeface="Arial"/>
            </a:endParaRPr>
          </a:p>
        </p:txBody>
      </p:sp>
      <p:sp>
        <p:nvSpPr>
          <p:cNvPr id="4" name="Slide Number Placeholder 3">
            <a:extLst>
              <a:ext uri="{FF2B5EF4-FFF2-40B4-BE49-F238E27FC236}">
                <a16:creationId xmlns:a16="http://schemas.microsoft.com/office/drawing/2014/main" id="{397400A0-9F4E-4A26-9B22-DA5409B8F582}"/>
              </a:ext>
            </a:extLst>
          </p:cNvPr>
          <p:cNvSpPr>
            <a:spLocks noGrp="1"/>
          </p:cNvSpPr>
          <p:nvPr>
            <p:ph type="sldNum" sz="quarter" idx="4"/>
          </p:nvPr>
        </p:nvSpPr>
        <p:spPr/>
        <p:txBody>
          <a:bodyPr/>
          <a:lstStyle/>
          <a:p>
            <a:fld id="{3884788F-3909-4E53-9C01-7D724614CA0D}" type="slidenum">
              <a:rPr lang="en-US" altLang="en-US" smtClean="0"/>
              <a:pPr/>
              <a:t>24</a:t>
            </a:fld>
            <a:endParaRPr lang="en-US" altLang="en-US" dirty="0"/>
          </a:p>
        </p:txBody>
      </p:sp>
    </p:spTree>
    <p:extLst>
      <p:ext uri="{BB962C8B-B14F-4D97-AF65-F5344CB8AC3E}">
        <p14:creationId xmlns:p14="http://schemas.microsoft.com/office/powerpoint/2010/main" val="124201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6106245"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Questions?</a:t>
            </a:r>
          </a:p>
        </p:txBody>
      </p:sp>
      <p:sp>
        <p:nvSpPr>
          <p:cNvPr id="3" name="Slide Number Placeholder 2">
            <a:extLst>
              <a:ext uri="{FF2B5EF4-FFF2-40B4-BE49-F238E27FC236}">
                <a16:creationId xmlns:a16="http://schemas.microsoft.com/office/drawing/2014/main" id="{7B5E1D31-7E02-4A50-B92A-EA4678550A54}"/>
              </a:ext>
            </a:extLst>
          </p:cNvPr>
          <p:cNvSpPr>
            <a:spLocks noGrp="1"/>
          </p:cNvSpPr>
          <p:nvPr>
            <p:ph type="sldNum" sz="quarter" idx="4"/>
          </p:nvPr>
        </p:nvSpPr>
        <p:spPr/>
        <p:txBody>
          <a:bodyPr/>
          <a:lstStyle/>
          <a:p>
            <a:fld id="{3884788F-3909-4E53-9C01-7D724614CA0D}" type="slidenum">
              <a:rPr lang="en-US" altLang="en-US" smtClean="0"/>
              <a:pPr/>
              <a:t>25</a:t>
            </a:fld>
            <a:endParaRPr lang="en-US" altLang="en-US" dirty="0"/>
          </a:p>
        </p:txBody>
      </p:sp>
      <p:graphicFrame>
        <p:nvGraphicFramePr>
          <p:cNvPr id="6" name="Table 4">
            <a:extLst>
              <a:ext uri="{FF2B5EF4-FFF2-40B4-BE49-F238E27FC236}">
                <a16:creationId xmlns:a16="http://schemas.microsoft.com/office/drawing/2014/main" id="{F49CD619-2032-AA46-9813-85E8C3B1D80A}"/>
              </a:ext>
            </a:extLst>
          </p:cNvPr>
          <p:cNvGraphicFramePr>
            <a:graphicFrameLocks noGrp="1"/>
          </p:cNvGraphicFramePr>
          <p:nvPr>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171705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Thank you!</a:t>
            </a:r>
          </a:p>
        </p:txBody>
      </p:sp>
    </p:spTree>
    <p:extLst>
      <p:ext uri="{BB962C8B-B14F-4D97-AF65-F5344CB8AC3E}">
        <p14:creationId xmlns:p14="http://schemas.microsoft.com/office/powerpoint/2010/main" val="360521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1" y="1381333"/>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Training for Effective Mentees</a:t>
            </a:r>
          </a:p>
          <a:p>
            <a:pPr algn="ctr" eaLnBrk="1" hangingPunct="1"/>
            <a:r>
              <a:rPr lang="en-US" altLang="en-US" sz="2000" dirty="0">
                <a:solidFill>
                  <a:schemeClr val="bg1"/>
                </a:solidFill>
                <a:latin typeface="Arial" panose="020B0604020202020204" pitchFamily="34" charset="0"/>
                <a:cs typeface="Arial" panose="020B0604020202020204" pitchFamily="34" charset="0"/>
              </a:rPr>
              <a:t>Workshop 2: Setting the stage</a:t>
            </a: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nvSpPr>
        <p:spPr bwMode="auto">
          <a:xfrm>
            <a:off x="0" y="281641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bg1"/>
                </a:solidFill>
                <a:highlight>
                  <a:srgbClr val="FFFF00"/>
                </a:highlight>
                <a:latin typeface="Arial" panose="020B0604020202020204" pitchFamily="34" charset="0"/>
                <a:cs typeface="Arial" panose="020B0604020202020204" pitchFamily="34" charset="0"/>
              </a:rPr>
              <a:t>Mentorship program name</a:t>
            </a:r>
          </a:p>
        </p:txBody>
      </p:sp>
      <p:sp>
        <p:nvSpPr>
          <p:cNvPr id="6" name="TextBox 5">
            <a:extLst>
              <a:ext uri="{FF2B5EF4-FFF2-40B4-BE49-F238E27FC236}">
                <a16:creationId xmlns:a16="http://schemas.microsoft.com/office/drawing/2014/main" id="{7A2E23BB-4E72-4DB3-AC4F-F32F789AAAD6}"/>
              </a:ext>
            </a:extLst>
          </p:cNvPr>
          <p:cNvSpPr txBox="1"/>
          <p:nvPr/>
        </p:nvSpPr>
        <p:spPr>
          <a:xfrm>
            <a:off x="4352131" y="5628858"/>
            <a:ext cx="3487737" cy="723275"/>
          </a:xfrm>
          <a:prstGeom prst="rect">
            <a:avLst/>
          </a:prstGeom>
          <a:noFill/>
        </p:spPr>
        <p:txBody>
          <a:bodyPr>
            <a:spAutoFit/>
          </a:bodyPr>
          <a:lstStyle/>
          <a:p>
            <a:pPr algn="ctr" eaLnBrk="1" fontAlgn="auto" hangingPunct="1">
              <a:spcBef>
                <a:spcPts val="0"/>
              </a:spcBef>
              <a:spcAft>
                <a:spcPts val="600"/>
              </a:spcAft>
              <a:defRPr/>
            </a:pPr>
            <a:r>
              <a:rPr lang="en-US" dirty="0">
                <a:solidFill>
                  <a:schemeClr val="bg2">
                    <a:lumMod val="50000"/>
                  </a:schemeClr>
                </a:solidFill>
                <a:highlight>
                  <a:srgbClr val="FFFF00"/>
                </a:highlight>
                <a:latin typeface="Arial" panose="020B0604020202020204" pitchFamily="34" charset="0"/>
                <a:cs typeface="Arial" panose="020B0604020202020204" pitchFamily="34" charset="0"/>
              </a:rPr>
              <a:t>Facilitator name</a:t>
            </a:r>
          </a:p>
          <a:p>
            <a:pPr algn="ctr" eaLnBrk="1" fontAlgn="auto" hangingPunct="1">
              <a:spcBef>
                <a:spcPts val="0"/>
              </a:spcBef>
              <a:spcAft>
                <a:spcPts val="600"/>
              </a:spcAft>
              <a:defRPr/>
            </a:pPr>
            <a:r>
              <a:rPr lang="en-US" dirty="0">
                <a:solidFill>
                  <a:schemeClr val="bg2">
                    <a:lumMod val="50000"/>
                  </a:schemeClr>
                </a:solidFill>
                <a:highlight>
                  <a:srgbClr val="FFFF00"/>
                </a:highlight>
                <a:latin typeface="Arial" panose="020B0604020202020204" pitchFamily="34" charset="0"/>
                <a:cs typeface="Arial" panose="020B0604020202020204" pitchFamily="34" charset="0"/>
              </a:rPr>
              <a:t>Presentation date</a:t>
            </a:r>
          </a:p>
        </p:txBody>
      </p:sp>
    </p:spTree>
    <p:extLst>
      <p:ext uri="{BB962C8B-B14F-4D97-AF65-F5344CB8AC3E}">
        <p14:creationId xmlns:p14="http://schemas.microsoft.com/office/powerpoint/2010/main" val="309954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6106245"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Welcome!</a:t>
            </a:r>
          </a:p>
        </p:txBody>
      </p:sp>
      <p:sp>
        <p:nvSpPr>
          <p:cNvPr id="3" name="Slide Number Placeholder 2">
            <a:extLst>
              <a:ext uri="{FF2B5EF4-FFF2-40B4-BE49-F238E27FC236}">
                <a16:creationId xmlns:a16="http://schemas.microsoft.com/office/drawing/2014/main" id="{81D7933D-563F-4F73-A15F-DCA3424AA3D5}"/>
              </a:ext>
            </a:extLst>
          </p:cNvPr>
          <p:cNvSpPr>
            <a:spLocks noGrp="1"/>
          </p:cNvSpPr>
          <p:nvPr>
            <p:ph type="sldNum" sz="quarter" idx="4"/>
          </p:nvPr>
        </p:nvSpPr>
        <p:spPr/>
        <p:txBody>
          <a:bodyPr/>
          <a:lstStyle/>
          <a:p>
            <a:fld id="{3884788F-3909-4E53-9C01-7D724614CA0D}" type="slidenum">
              <a:rPr lang="en-US" altLang="en-US" smtClean="0"/>
              <a:pPr/>
              <a:t>28</a:t>
            </a:fld>
            <a:endParaRPr lang="en-US" altLang="en-US" dirty="0"/>
          </a:p>
        </p:txBody>
      </p:sp>
      <p:graphicFrame>
        <p:nvGraphicFramePr>
          <p:cNvPr id="6" name="Table 4">
            <a:extLst>
              <a:ext uri="{FF2B5EF4-FFF2-40B4-BE49-F238E27FC236}">
                <a16:creationId xmlns:a16="http://schemas.microsoft.com/office/drawing/2014/main" id="{5FFFE43E-E2AD-434E-83DF-C0EE0AE77267}"/>
              </a:ext>
            </a:extLst>
          </p:cNvPr>
          <p:cNvGraphicFramePr>
            <a:graphicFrameLocks noGrp="1"/>
          </p:cNvGraphicFramePr>
          <p:nvPr>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3825543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320864" y="2019960"/>
            <a:ext cx="9528370" cy="984885"/>
          </a:xfrm>
          <a:prstGeom prst="rect">
            <a:avLst/>
          </a:prstGeom>
          <a:noFill/>
        </p:spPr>
        <p:txBody>
          <a:bodyPr wrap="square" rtlCol="0">
            <a:spAutoFit/>
          </a:bodyPr>
          <a:lstStyle/>
          <a:p>
            <a:pPr algn="ctr" rtl="0" fontAlgn="base"/>
            <a:r>
              <a:rPr lang="en-US" sz="2000" b="1" i="0" u="none" strike="noStrike" dirty="0">
                <a:effectLst/>
                <a:latin typeface="Arial" panose="020B0604020202020204" pitchFamily="34" charset="0"/>
              </a:rPr>
              <a:t>We respect and acknowledge Indigenous Peoples (First Nations, Inuit and Métis) as the Keepers of the Territory </a:t>
            </a:r>
            <a:r>
              <a:rPr lang="en-US" sz="2000" b="0" i="0" dirty="0">
                <a:effectLst/>
                <a:latin typeface="Arial" panose="020B0604020202020204" pitchFamily="34" charset="0"/>
              </a:rPr>
              <a:t>​</a:t>
            </a:r>
            <a:r>
              <a:rPr lang="en-US" sz="2000" b="1" i="0" u="none" strike="noStrike" dirty="0">
                <a:effectLst/>
                <a:latin typeface="Arial" panose="020B0604020202020204" pitchFamily="34" charset="0"/>
              </a:rPr>
              <a:t>upon which we’ll be learning today.</a:t>
            </a:r>
            <a:endParaRPr lang="en-US" sz="2000" b="0" i="0" dirty="0">
              <a:effectLst/>
              <a:latin typeface="Segoe UI" panose="020B0502040204020203" pitchFamily="34" charset="0"/>
            </a:endParaRPr>
          </a:p>
          <a:p>
            <a:endParaRPr lang="en-US" dirty="0"/>
          </a:p>
        </p:txBody>
      </p:sp>
      <p:sp>
        <p:nvSpPr>
          <p:cNvPr id="3" name="Slide Number Placeholder 2">
            <a:extLst>
              <a:ext uri="{FF2B5EF4-FFF2-40B4-BE49-F238E27FC236}">
                <a16:creationId xmlns:a16="http://schemas.microsoft.com/office/drawing/2014/main" id="{261970FC-CEF8-4796-8610-A5057CFE4437}"/>
              </a:ext>
            </a:extLst>
          </p:cNvPr>
          <p:cNvSpPr>
            <a:spLocks noGrp="1"/>
          </p:cNvSpPr>
          <p:nvPr>
            <p:ph type="sldNum" sz="quarter" idx="4"/>
          </p:nvPr>
        </p:nvSpPr>
        <p:spPr/>
        <p:txBody>
          <a:bodyPr/>
          <a:lstStyle/>
          <a:p>
            <a:fld id="{3884788F-3909-4E53-9C01-7D724614CA0D}" type="slidenum">
              <a:rPr lang="en-US" altLang="en-US" smtClean="0"/>
              <a:pPr/>
              <a:t>29</a:t>
            </a:fld>
            <a:endParaRPr lang="en-US" altLang="en-US" dirty="0"/>
          </a:p>
        </p:txBody>
      </p:sp>
    </p:spTree>
    <p:extLst>
      <p:ext uri="{BB962C8B-B14F-4D97-AF65-F5344CB8AC3E}">
        <p14:creationId xmlns:p14="http://schemas.microsoft.com/office/powerpoint/2010/main" val="292368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283797" y="2019960"/>
            <a:ext cx="9627224" cy="958596"/>
          </a:xfrm>
          <a:prstGeom prst="rect">
            <a:avLst/>
          </a:prstGeom>
          <a:noFill/>
        </p:spPr>
        <p:txBody>
          <a:bodyPr wrap="square" rtlCol="0">
            <a:spAutoFit/>
          </a:bodyPr>
          <a:lstStyle/>
          <a:p>
            <a:pPr algn="ctr" rtl="0" fontAlgn="base">
              <a:lnSpc>
                <a:spcPct val="150000"/>
              </a:lnSpc>
            </a:pPr>
            <a:r>
              <a:rPr lang="en-US" sz="2000" b="1" i="0" u="none" strike="noStrike" dirty="0">
                <a:effectLst/>
                <a:latin typeface="Arial" panose="020B0604020202020204" pitchFamily="34" charset="0"/>
              </a:rPr>
              <a:t>We respect and acknowledge Indigenous Peoples (First Nations, Inuit and Métis) as the Keepers of the Territory </a:t>
            </a:r>
            <a:r>
              <a:rPr lang="en-US" sz="2000" b="0" i="0" dirty="0">
                <a:effectLst/>
                <a:latin typeface="Arial" panose="020B0604020202020204" pitchFamily="34" charset="0"/>
              </a:rPr>
              <a:t>​</a:t>
            </a:r>
            <a:r>
              <a:rPr lang="en-US" sz="2000" b="1" i="0" u="none" strike="noStrike" dirty="0">
                <a:effectLst/>
                <a:latin typeface="Arial" panose="020B0604020202020204" pitchFamily="34" charset="0"/>
              </a:rPr>
              <a:t>upon which we’ll be learning today.</a:t>
            </a:r>
            <a:endParaRPr lang="en-US" sz="2000" b="0" i="0" dirty="0">
              <a:effectLst/>
              <a:latin typeface="Segoe UI" panose="020B0502040204020203" pitchFamily="34" charset="0"/>
            </a:endParaRPr>
          </a:p>
        </p:txBody>
      </p:sp>
      <p:sp>
        <p:nvSpPr>
          <p:cNvPr id="3" name="Slide Number Placeholder 2">
            <a:extLst>
              <a:ext uri="{FF2B5EF4-FFF2-40B4-BE49-F238E27FC236}">
                <a16:creationId xmlns:a16="http://schemas.microsoft.com/office/drawing/2014/main" id="{F27F583B-F226-498C-9633-9282C1F5BF84}"/>
              </a:ext>
            </a:extLst>
          </p:cNvPr>
          <p:cNvSpPr>
            <a:spLocks noGrp="1"/>
          </p:cNvSpPr>
          <p:nvPr>
            <p:ph type="sldNum" sz="quarter" idx="4"/>
          </p:nvPr>
        </p:nvSpPr>
        <p:spPr/>
        <p:txBody>
          <a:bodyPr/>
          <a:lstStyle/>
          <a:p>
            <a:fld id="{3884788F-3909-4E53-9C01-7D724614CA0D}" type="slidenum">
              <a:rPr lang="en-US" altLang="en-US" smtClean="0"/>
              <a:pPr/>
              <a:t>3</a:t>
            </a:fld>
            <a:endParaRPr lang="en-US" altLang="en-US" dirty="0"/>
          </a:p>
        </p:txBody>
      </p:sp>
    </p:spTree>
    <p:extLst>
      <p:ext uri="{BB962C8B-B14F-4D97-AF65-F5344CB8AC3E}">
        <p14:creationId xmlns:p14="http://schemas.microsoft.com/office/powerpoint/2010/main" val="259966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19999" y="720000"/>
            <a:ext cx="11117773"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Training for Effective Mentees: Setting the stage</a:t>
            </a:r>
          </a:p>
        </p:txBody>
      </p:sp>
      <p:sp>
        <p:nvSpPr>
          <p:cNvPr id="5" name="TextBox 4">
            <a:extLst>
              <a:ext uri="{FF2B5EF4-FFF2-40B4-BE49-F238E27FC236}">
                <a16:creationId xmlns:a16="http://schemas.microsoft.com/office/drawing/2014/main" id="{762610EB-B050-4011-800A-696352CD6040}"/>
              </a:ext>
            </a:extLst>
          </p:cNvPr>
          <p:cNvSpPr txBox="1"/>
          <p:nvPr/>
        </p:nvSpPr>
        <p:spPr>
          <a:xfrm>
            <a:off x="720000" y="1440000"/>
            <a:ext cx="11312821" cy="2572948"/>
          </a:xfrm>
          <a:prstGeom prst="rect">
            <a:avLst/>
          </a:prstGeom>
          <a:noFill/>
        </p:spPr>
        <p:txBody>
          <a:bodyPr wrap="square">
            <a:spAutoFit/>
          </a:bodyPr>
          <a:lstStyle/>
          <a:p>
            <a:pPr eaLnBrk="1" fontAlgn="auto" hangingPunct="1">
              <a:lnSpc>
                <a:spcPts val="2080"/>
              </a:lnSpc>
              <a:spcBef>
                <a:spcPts val="0"/>
              </a:spcBef>
              <a:spcAft>
                <a:spcPts val="0"/>
              </a:spcAft>
              <a:defRPr/>
            </a:pPr>
            <a:r>
              <a:rPr lang="en-US" sz="1600" b="1" dirty="0">
                <a:latin typeface="Arial" panose="020B0604020202020204" pitchFamily="34" charset="0"/>
                <a:cs typeface="Arial" panose="020B0604020202020204" pitchFamily="34" charset="0"/>
              </a:rPr>
              <a:t>Workshop agenda</a:t>
            </a:r>
          </a:p>
          <a:p>
            <a:pPr marL="285750" marR="0" lvl="0" indent="-285750">
              <a:lnSpc>
                <a:spcPct val="107000"/>
              </a:lnSpc>
              <a:spcBef>
                <a:spcPts val="200"/>
              </a:spcBef>
              <a:spcAft>
                <a:spcPts val="0"/>
              </a:spcAft>
              <a:buFont typeface="Arial" panose="020B0604020202020204" pitchFamily="34" charset="0"/>
              <a:buChar char="•"/>
            </a:pPr>
            <a:r>
              <a:rPr lang="en-US" sz="1600" b="1" dirty="0">
                <a:effectLst/>
                <a:latin typeface="Arial" panose="020B0604020202020204" pitchFamily="34" charset="0"/>
                <a:ea typeface="Calibri" panose="020F0502020204030204" pitchFamily="34" charset="0"/>
                <a:cs typeface="Times New Roman" panose="02020603050405020304" pitchFamily="18" charset="0"/>
              </a:rPr>
              <a:t>Discuss </a:t>
            </a:r>
            <a:r>
              <a:rPr lang="en-US" sz="1600" dirty="0">
                <a:effectLst/>
                <a:latin typeface="Arial" panose="020B0604020202020204" pitchFamily="34" charset="0"/>
                <a:ea typeface="Calibri" panose="020F0502020204030204" pitchFamily="34" charset="0"/>
                <a:cs typeface="Times New Roman" panose="02020603050405020304" pitchFamily="18" charset="0"/>
              </a:rPr>
              <a:t>the mentee’s role and how to be effective</a:t>
            </a:r>
          </a:p>
          <a:p>
            <a:pPr marL="285750" indent="-285750">
              <a:lnSpc>
                <a:spcPct val="107000"/>
              </a:lnSpc>
              <a:spcBef>
                <a:spcPts val="200"/>
              </a:spcBef>
              <a:spcAft>
                <a:spcPts val="0"/>
              </a:spcAft>
              <a:buFont typeface="Arial" panose="020B0604020202020204" pitchFamily="34" charset="0"/>
              <a:buChar char="•"/>
            </a:pPr>
            <a:r>
              <a:rPr lang="en-US" sz="1600" b="1" dirty="0">
                <a:effectLst/>
                <a:latin typeface="Arial" panose="020B0604020202020204" pitchFamily="34" charset="0"/>
                <a:ea typeface="Calibri" panose="020F0502020204030204" pitchFamily="34" charset="0"/>
                <a:cs typeface="Times New Roman" panose="02020603050405020304" pitchFamily="18" charset="0"/>
              </a:rPr>
              <a:t>Debrief </a:t>
            </a:r>
            <a:r>
              <a:rPr lang="en-US" sz="1600" kern="1200" dirty="0">
                <a:solidFill>
                  <a:schemeClr val="tx1"/>
                </a:solidFill>
                <a:effectLst/>
                <a:latin typeface="Arial" panose="020B0604020202020204" pitchFamily="34" charset="0"/>
                <a:ea typeface="+mn-ea"/>
                <a:cs typeface="Arial" panose="020B0604020202020204" pitchFamily="34" charset="0"/>
              </a:rPr>
              <a:t>the homework (mentorship quiz and expectations for the program)</a:t>
            </a:r>
          </a:p>
          <a:p>
            <a:pPr marL="285750" marR="0" lvl="0" indent="-285750">
              <a:lnSpc>
                <a:spcPct val="107000"/>
              </a:lnSpc>
              <a:spcBef>
                <a:spcPts val="200"/>
              </a:spcBef>
              <a:spcAft>
                <a:spcPts val="0"/>
              </a:spcAft>
              <a:buFont typeface="Arial" panose="020B0604020202020204" pitchFamily="34" charset="0"/>
              <a:buChar char="•"/>
            </a:pPr>
            <a:r>
              <a:rPr lang="en-US" sz="1600" b="1" dirty="0">
                <a:effectLst/>
                <a:latin typeface="Arial" panose="020B0604020202020204" pitchFamily="34" charset="0"/>
                <a:ea typeface="Calibri" panose="020F0502020204030204" pitchFamily="34" charset="0"/>
                <a:cs typeface="Times New Roman" panose="02020603050405020304" pitchFamily="18" charset="0"/>
              </a:rPr>
              <a:t>Complete</a:t>
            </a:r>
            <a:r>
              <a:rPr lang="en-US" sz="1600" dirty="0">
                <a:effectLst/>
                <a:latin typeface="Arial" panose="020B0604020202020204" pitchFamily="34" charset="0"/>
                <a:ea typeface="Calibri" panose="020F0502020204030204" pitchFamily="34" charset="0"/>
                <a:cs typeface="Times New Roman" panose="02020603050405020304" pitchFamily="18" charset="0"/>
              </a:rPr>
              <a:t> the activity (n</a:t>
            </a:r>
            <a:r>
              <a:rPr lang="en-US" sz="1600" dirty="0">
                <a:latin typeface="Arial" panose="020B0604020202020204" pitchFamily="34" charset="0"/>
                <a:cs typeface="Arial" panose="020B0604020202020204" pitchFamily="34" charset="0"/>
              </a:rPr>
              <a:t>etworking exercise)</a:t>
            </a:r>
          </a:p>
          <a:p>
            <a:pPr>
              <a:spcBef>
                <a:spcPts val="1200"/>
              </a:spcBef>
            </a:pPr>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develop effective mentees, participants must understand their role as the driver of their mentorship experience</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connections, knowledge and tools they’ll use throughout their mentorship program</a:t>
            </a:r>
          </a:p>
        </p:txBody>
      </p:sp>
      <p:sp>
        <p:nvSpPr>
          <p:cNvPr id="3" name="Slide Number Placeholder 2">
            <a:extLst>
              <a:ext uri="{FF2B5EF4-FFF2-40B4-BE49-F238E27FC236}">
                <a16:creationId xmlns:a16="http://schemas.microsoft.com/office/drawing/2014/main" id="{F1A2F4F5-595B-45B6-BD8F-BEBB36AB4F1B}"/>
              </a:ext>
            </a:extLst>
          </p:cNvPr>
          <p:cNvSpPr>
            <a:spLocks noGrp="1"/>
          </p:cNvSpPr>
          <p:nvPr>
            <p:ph type="sldNum" sz="quarter" idx="4"/>
          </p:nvPr>
        </p:nvSpPr>
        <p:spPr/>
        <p:txBody>
          <a:bodyPr/>
          <a:lstStyle/>
          <a:p>
            <a:fld id="{3884788F-3909-4E53-9C01-7D724614CA0D}" type="slidenum">
              <a:rPr lang="en-US" altLang="en-US" smtClean="0"/>
              <a:pPr/>
              <a:t>30</a:t>
            </a:fld>
            <a:endParaRPr lang="en-US" altLang="en-US" dirty="0"/>
          </a:p>
        </p:txBody>
      </p:sp>
    </p:spTree>
    <p:extLst>
      <p:ext uri="{BB962C8B-B14F-4D97-AF65-F5344CB8AC3E}">
        <p14:creationId xmlns:p14="http://schemas.microsoft.com/office/powerpoint/2010/main" val="2905477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Discuss</a:t>
            </a:r>
          </a:p>
        </p:txBody>
      </p:sp>
    </p:spTree>
    <p:extLst>
      <p:ext uri="{BB962C8B-B14F-4D97-AF65-F5344CB8AC3E}">
        <p14:creationId xmlns:p14="http://schemas.microsoft.com/office/powerpoint/2010/main" val="183695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367725"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Discuss</a:t>
            </a:r>
            <a:r>
              <a:rPr lang="en-US" sz="2000" b="1" dirty="0">
                <a:solidFill>
                  <a:srgbClr val="C00000"/>
                </a:solidFill>
                <a:effectLst/>
                <a:latin typeface="Encode Sans" pitchFamily="2" charset="77"/>
                <a:ea typeface="Calibri" panose="020F0502020204030204" pitchFamily="34" charset="0"/>
                <a:cs typeface="Times New Roman" panose="02020603050405020304" pitchFamily="18" charset="0"/>
              </a:rPr>
              <a:t> the mentee’s role and how to be effective</a:t>
            </a:r>
            <a:endParaRPr lang="en-US" sz="2000" b="1" dirty="0">
              <a:solidFill>
                <a:srgbClr val="C00000"/>
              </a:solidFill>
              <a:latin typeface="Encode Sans" pitchFamily="2" charset="77"/>
              <a:cs typeface="Arial" panose="020B0604020202020204" pitchFamily="34" charset="0"/>
            </a:endParaRP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11078909" cy="1954381"/>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Mentees must understand the timeline of a mentorship program and their role and responsibilities throughout it</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understanding, skills and strategies necessary to be an effective mentee</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Large-group discussions</a:t>
            </a:r>
          </a:p>
        </p:txBody>
      </p:sp>
      <p:sp>
        <p:nvSpPr>
          <p:cNvPr id="3" name="Slide Number Placeholder 2">
            <a:extLst>
              <a:ext uri="{FF2B5EF4-FFF2-40B4-BE49-F238E27FC236}">
                <a16:creationId xmlns:a16="http://schemas.microsoft.com/office/drawing/2014/main" id="{863D8E4C-D53A-4112-A220-527CA3C8FFDA}"/>
              </a:ext>
            </a:extLst>
          </p:cNvPr>
          <p:cNvSpPr>
            <a:spLocks noGrp="1"/>
          </p:cNvSpPr>
          <p:nvPr>
            <p:ph type="sldNum" sz="quarter" idx="4"/>
          </p:nvPr>
        </p:nvSpPr>
        <p:spPr/>
        <p:txBody>
          <a:bodyPr/>
          <a:lstStyle/>
          <a:p>
            <a:fld id="{3884788F-3909-4E53-9C01-7D724614CA0D}" type="slidenum">
              <a:rPr lang="en-US" altLang="en-US" smtClean="0"/>
              <a:pPr/>
              <a:t>32</a:t>
            </a:fld>
            <a:endParaRPr lang="en-US" altLang="en-US" dirty="0"/>
          </a:p>
        </p:txBody>
      </p:sp>
    </p:spTree>
    <p:extLst>
      <p:ext uri="{BB962C8B-B14F-4D97-AF65-F5344CB8AC3E}">
        <p14:creationId xmlns:p14="http://schemas.microsoft.com/office/powerpoint/2010/main" val="768728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7C19-5F88-4374-BDAF-C3A59B74E6EF}"/>
              </a:ext>
            </a:extLst>
          </p:cNvPr>
          <p:cNvPicPr>
            <a:picLocks noChangeAspect="1"/>
          </p:cNvPicPr>
          <p:nvPr/>
        </p:nvPicPr>
        <p:blipFill rotWithShape="1">
          <a:blip r:embed="rId2"/>
          <a:srcRect l="57314" t="23744" r="6389" b="28848"/>
          <a:stretch/>
        </p:blipFill>
        <p:spPr>
          <a:xfrm>
            <a:off x="249770" y="1405762"/>
            <a:ext cx="11124570" cy="4086579"/>
          </a:xfrm>
          <a:prstGeom prst="rect">
            <a:avLst/>
          </a:prstGeom>
        </p:spPr>
      </p:pic>
      <p:sp>
        <p:nvSpPr>
          <p:cNvPr id="3" name="TextBox 2">
            <a:extLst>
              <a:ext uri="{FF2B5EF4-FFF2-40B4-BE49-F238E27FC236}">
                <a16:creationId xmlns:a16="http://schemas.microsoft.com/office/drawing/2014/main" id="{0AFFBAFB-7D9A-4239-832D-EAD21565FBA9}"/>
              </a:ext>
            </a:extLst>
          </p:cNvPr>
          <p:cNvSpPr txBox="1"/>
          <p:nvPr/>
        </p:nvSpPr>
        <p:spPr>
          <a:xfrm>
            <a:off x="720000" y="720000"/>
            <a:ext cx="10521795"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Mentee’s roles and responsibilities</a:t>
            </a:r>
          </a:p>
        </p:txBody>
      </p:sp>
      <p:sp>
        <p:nvSpPr>
          <p:cNvPr id="2" name="Slide Number Placeholder 1">
            <a:extLst>
              <a:ext uri="{FF2B5EF4-FFF2-40B4-BE49-F238E27FC236}">
                <a16:creationId xmlns:a16="http://schemas.microsoft.com/office/drawing/2014/main" id="{1F78DE5A-32D8-487D-83DB-8AF73EA5670F}"/>
              </a:ext>
            </a:extLst>
          </p:cNvPr>
          <p:cNvSpPr>
            <a:spLocks noGrp="1"/>
          </p:cNvSpPr>
          <p:nvPr>
            <p:ph type="sldNum" sz="quarter" idx="4"/>
          </p:nvPr>
        </p:nvSpPr>
        <p:spPr/>
        <p:txBody>
          <a:bodyPr/>
          <a:lstStyle/>
          <a:p>
            <a:fld id="{3884788F-3909-4E53-9C01-7D724614CA0D}" type="slidenum">
              <a:rPr lang="en-US" altLang="en-US" smtClean="0"/>
              <a:pPr/>
              <a:t>33</a:t>
            </a:fld>
            <a:endParaRPr lang="en-US" altLang="en-US" dirty="0"/>
          </a:p>
        </p:txBody>
      </p:sp>
    </p:spTree>
    <p:extLst>
      <p:ext uri="{BB962C8B-B14F-4D97-AF65-F5344CB8AC3E}">
        <p14:creationId xmlns:p14="http://schemas.microsoft.com/office/powerpoint/2010/main" val="3336147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526636-DEFB-48AE-965E-68CEE7A277E2}"/>
              </a:ext>
            </a:extLst>
          </p:cNvPr>
          <p:cNvPicPr>
            <a:picLocks noChangeAspect="1"/>
          </p:cNvPicPr>
          <p:nvPr/>
        </p:nvPicPr>
        <p:blipFill rotWithShape="1">
          <a:blip r:embed="rId2"/>
          <a:srcRect l="57315" t="29342" r="6648" b="29177"/>
          <a:stretch/>
        </p:blipFill>
        <p:spPr>
          <a:xfrm>
            <a:off x="251707" y="1562448"/>
            <a:ext cx="10984091" cy="3503822"/>
          </a:xfrm>
          <a:prstGeom prst="rect">
            <a:avLst/>
          </a:prstGeom>
        </p:spPr>
      </p:pic>
      <p:sp>
        <p:nvSpPr>
          <p:cNvPr id="4" name="TextBox 3">
            <a:extLst>
              <a:ext uri="{FF2B5EF4-FFF2-40B4-BE49-F238E27FC236}">
                <a16:creationId xmlns:a16="http://schemas.microsoft.com/office/drawing/2014/main" id="{17BF6728-4D34-4F8D-9A92-F200405CEC71}"/>
              </a:ext>
            </a:extLst>
          </p:cNvPr>
          <p:cNvSpPr txBox="1"/>
          <p:nvPr/>
        </p:nvSpPr>
        <p:spPr>
          <a:xfrm>
            <a:off x="720000" y="720000"/>
            <a:ext cx="10540555"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Mentee’s roles and responsibilities (continued)</a:t>
            </a:r>
          </a:p>
        </p:txBody>
      </p:sp>
      <p:sp>
        <p:nvSpPr>
          <p:cNvPr id="2" name="Slide Number Placeholder 1">
            <a:extLst>
              <a:ext uri="{FF2B5EF4-FFF2-40B4-BE49-F238E27FC236}">
                <a16:creationId xmlns:a16="http://schemas.microsoft.com/office/drawing/2014/main" id="{6326DC7C-09DE-41D4-B7A3-EE544245C77A}"/>
              </a:ext>
            </a:extLst>
          </p:cNvPr>
          <p:cNvSpPr>
            <a:spLocks noGrp="1"/>
          </p:cNvSpPr>
          <p:nvPr>
            <p:ph type="sldNum" sz="quarter" idx="4"/>
          </p:nvPr>
        </p:nvSpPr>
        <p:spPr/>
        <p:txBody>
          <a:bodyPr/>
          <a:lstStyle/>
          <a:p>
            <a:fld id="{3884788F-3909-4E53-9C01-7D724614CA0D}" type="slidenum">
              <a:rPr lang="en-US" altLang="en-US" smtClean="0"/>
              <a:pPr/>
              <a:t>34</a:t>
            </a:fld>
            <a:endParaRPr lang="en-US" altLang="en-US" dirty="0"/>
          </a:p>
        </p:txBody>
      </p:sp>
      <p:sp>
        <p:nvSpPr>
          <p:cNvPr id="5" name="Rectangle 4">
            <a:extLst>
              <a:ext uri="{FF2B5EF4-FFF2-40B4-BE49-F238E27FC236}">
                <a16:creationId xmlns:a16="http://schemas.microsoft.com/office/drawing/2014/main" id="{7580C206-0330-3F45-867D-8CD6DD449FED}"/>
              </a:ext>
            </a:extLst>
          </p:cNvPr>
          <p:cNvSpPr/>
          <p:nvPr/>
        </p:nvSpPr>
        <p:spPr>
          <a:xfrm>
            <a:off x="9255211" y="4967416"/>
            <a:ext cx="358346"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38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1D23FD-B5CF-491B-9872-311B5A59E4D4}"/>
              </a:ext>
            </a:extLst>
          </p:cNvPr>
          <p:cNvPicPr>
            <a:picLocks noChangeAspect="1"/>
          </p:cNvPicPr>
          <p:nvPr/>
        </p:nvPicPr>
        <p:blipFill rotWithShape="1">
          <a:blip r:embed="rId2"/>
          <a:srcRect l="57315" t="36923" r="6481" b="19630"/>
          <a:stretch/>
        </p:blipFill>
        <p:spPr>
          <a:xfrm>
            <a:off x="55387" y="1731778"/>
            <a:ext cx="11438661" cy="3860800"/>
          </a:xfrm>
          <a:prstGeom prst="rect">
            <a:avLst/>
          </a:prstGeom>
        </p:spPr>
      </p:pic>
      <p:sp>
        <p:nvSpPr>
          <p:cNvPr id="4" name="TextBox 3">
            <a:extLst>
              <a:ext uri="{FF2B5EF4-FFF2-40B4-BE49-F238E27FC236}">
                <a16:creationId xmlns:a16="http://schemas.microsoft.com/office/drawing/2014/main" id="{4762719B-34E5-4823-8CBE-5ABA27D62914}"/>
              </a:ext>
            </a:extLst>
          </p:cNvPr>
          <p:cNvSpPr txBox="1"/>
          <p:nvPr/>
        </p:nvSpPr>
        <p:spPr>
          <a:xfrm>
            <a:off x="720000" y="720000"/>
            <a:ext cx="10624227"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Mentee’s roles and responsibilities (continued)</a:t>
            </a:r>
          </a:p>
        </p:txBody>
      </p:sp>
      <p:sp>
        <p:nvSpPr>
          <p:cNvPr id="2" name="Slide Number Placeholder 1">
            <a:extLst>
              <a:ext uri="{FF2B5EF4-FFF2-40B4-BE49-F238E27FC236}">
                <a16:creationId xmlns:a16="http://schemas.microsoft.com/office/drawing/2014/main" id="{89FFA8CD-B792-455B-9FC4-7F39B480BE24}"/>
              </a:ext>
            </a:extLst>
          </p:cNvPr>
          <p:cNvSpPr>
            <a:spLocks noGrp="1"/>
          </p:cNvSpPr>
          <p:nvPr>
            <p:ph type="sldNum" sz="quarter" idx="4"/>
          </p:nvPr>
        </p:nvSpPr>
        <p:spPr/>
        <p:txBody>
          <a:bodyPr/>
          <a:lstStyle/>
          <a:p>
            <a:fld id="{3884788F-3909-4E53-9C01-7D724614CA0D}" type="slidenum">
              <a:rPr lang="en-US" altLang="en-US" smtClean="0"/>
              <a:pPr/>
              <a:t>35</a:t>
            </a:fld>
            <a:endParaRPr lang="en-US" altLang="en-US" dirty="0"/>
          </a:p>
        </p:txBody>
      </p:sp>
    </p:spTree>
    <p:extLst>
      <p:ext uri="{BB962C8B-B14F-4D97-AF65-F5344CB8AC3E}">
        <p14:creationId xmlns:p14="http://schemas.microsoft.com/office/powerpoint/2010/main" val="186494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9820972" cy="2369880"/>
          </a:xfrm>
          <a:prstGeom prst="rect">
            <a:avLst/>
          </a:prstGeom>
          <a:noFill/>
        </p:spPr>
        <p:txBody>
          <a:bodyPr wrap="square">
            <a:spAutoFit/>
          </a:bodyPr>
          <a:lstStyle/>
          <a:p>
            <a:pPr eaLnBrk="1" fontAlgn="auto" hangingPunct="1">
              <a:spcBef>
                <a:spcPts val="0"/>
              </a:spcBef>
              <a:spcAft>
                <a:spcPts val="0"/>
              </a:spcAft>
              <a:defRPr/>
            </a:pPr>
            <a:r>
              <a:rPr lang="en-US" sz="1600" b="1" dirty="0">
                <a:latin typeface="Arial" panose="020B0604020202020204" pitchFamily="34" charset="0"/>
                <a:cs typeface="Arial" panose="020B0604020202020204" pitchFamily="34" charset="0"/>
              </a:rPr>
              <a:t>Important mentee skills include: </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Effective communication</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Active listening</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Taking an active part in the mentorship relationship</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 willingness to try new things</a:t>
            </a:r>
          </a:p>
          <a:p>
            <a:pPr marL="284400" indent="-284400" eaLnBrk="1" fontAlgn="auto" hangingPunct="1">
              <a:spcBef>
                <a:spcPts val="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Accepting feedback effectively</a:t>
            </a:r>
          </a:p>
          <a:p>
            <a:pPr eaLnBrk="1" fontAlgn="auto" hangingPunct="1">
              <a:spcBef>
                <a:spcPts val="1200"/>
              </a:spcBef>
              <a:spcAft>
                <a:spcPts val="0"/>
              </a:spcAft>
              <a:defRPr/>
            </a:pPr>
            <a:r>
              <a:rPr lang="en-US" sz="1600" b="1" dirty="0">
                <a:latin typeface="Arial" panose="020B0604020202020204" pitchFamily="34" charset="0"/>
                <a:cs typeface="Arial" panose="020B0604020202020204" pitchFamily="34" charset="0"/>
              </a:rPr>
              <a:t>Discussion: </a:t>
            </a:r>
          </a:p>
          <a:p>
            <a:pPr marL="284400" indent="-284400" eaLnBrk="1" fontAlgn="auto" hangingPunct="1">
              <a:spcBef>
                <a:spcPts val="200"/>
              </a:spcBef>
              <a:spcAft>
                <a:spcPts val="9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Are there any other skills or strategies you would add to this list?</a:t>
            </a:r>
          </a:p>
        </p:txBody>
      </p:sp>
      <p:sp>
        <p:nvSpPr>
          <p:cNvPr id="7" name="TextBox 6">
            <a:extLst>
              <a:ext uri="{FF2B5EF4-FFF2-40B4-BE49-F238E27FC236}">
                <a16:creationId xmlns:a16="http://schemas.microsoft.com/office/drawing/2014/main" id="{10614F89-E3AB-4CA5-9CCA-32AECA38072F}"/>
              </a:ext>
            </a:extLst>
          </p:cNvPr>
          <p:cNvSpPr txBox="1"/>
          <p:nvPr/>
        </p:nvSpPr>
        <p:spPr>
          <a:xfrm>
            <a:off x="720000" y="720000"/>
            <a:ext cx="10140592"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Strategies to be an effective mentee</a:t>
            </a:r>
          </a:p>
        </p:txBody>
      </p:sp>
      <p:sp>
        <p:nvSpPr>
          <p:cNvPr id="5" name="TextBox 4">
            <a:extLst>
              <a:ext uri="{FF2B5EF4-FFF2-40B4-BE49-F238E27FC236}">
                <a16:creationId xmlns:a16="http://schemas.microsoft.com/office/drawing/2014/main" id="{A7A22E57-CB6C-4346-BCE5-2FAB0EDE278D}"/>
              </a:ext>
            </a:extLst>
          </p:cNvPr>
          <p:cNvSpPr txBox="1"/>
          <p:nvPr/>
        </p:nvSpPr>
        <p:spPr>
          <a:xfrm>
            <a:off x="1025704" y="6014142"/>
            <a:ext cx="5360106" cy="307777"/>
          </a:xfrm>
          <a:prstGeom prst="rect">
            <a:avLst/>
          </a:prstGeom>
          <a:noFill/>
        </p:spPr>
        <p:txBody>
          <a:bodyPr wrap="square">
            <a:spAutoFit/>
          </a:bodyPr>
          <a:lstStyle/>
          <a:p>
            <a:pPr eaLnBrk="1" fontAlgn="auto" hangingPunct="1">
              <a:spcBef>
                <a:spcPts val="0"/>
              </a:spcBef>
              <a:spcAft>
                <a:spcPts val="0"/>
              </a:spcAft>
              <a:defRPr/>
            </a:pPr>
            <a:r>
              <a:rPr lang="en-US" sz="1400" i="1" dirty="0">
                <a:solidFill>
                  <a:schemeClr val="bg1">
                    <a:lumMod val="50000"/>
                  </a:schemeClr>
                </a:solidFill>
                <a:latin typeface="Arial" panose="020B0604020202020204" pitchFamily="34" charset="0"/>
                <a:cs typeface="Arial" panose="020B0604020202020204" pitchFamily="34" charset="0"/>
              </a:rPr>
              <a:t>Mentee Guide, page 29</a:t>
            </a:r>
          </a:p>
        </p:txBody>
      </p:sp>
      <p:sp>
        <p:nvSpPr>
          <p:cNvPr id="2" name="Slide Number Placeholder 1">
            <a:extLst>
              <a:ext uri="{FF2B5EF4-FFF2-40B4-BE49-F238E27FC236}">
                <a16:creationId xmlns:a16="http://schemas.microsoft.com/office/drawing/2014/main" id="{DA03CB45-7ACB-4C6F-B333-18F1A6427481}"/>
              </a:ext>
            </a:extLst>
          </p:cNvPr>
          <p:cNvSpPr>
            <a:spLocks noGrp="1"/>
          </p:cNvSpPr>
          <p:nvPr>
            <p:ph type="sldNum" sz="quarter" idx="4"/>
          </p:nvPr>
        </p:nvSpPr>
        <p:spPr/>
        <p:txBody>
          <a:bodyPr/>
          <a:lstStyle/>
          <a:p>
            <a:fld id="{3884788F-3909-4E53-9C01-7D724614CA0D}" type="slidenum">
              <a:rPr lang="en-US" altLang="en-US" smtClean="0"/>
              <a:pPr/>
              <a:t>36</a:t>
            </a:fld>
            <a:endParaRPr lang="en-US" altLang="en-US" dirty="0"/>
          </a:p>
        </p:txBody>
      </p:sp>
    </p:spTree>
    <p:extLst>
      <p:ext uri="{BB962C8B-B14F-4D97-AF65-F5344CB8AC3E}">
        <p14:creationId xmlns:p14="http://schemas.microsoft.com/office/powerpoint/2010/main" val="1839082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nvSpPr>
        <p:spPr>
          <a:xfrm>
            <a:off x="720000" y="509932"/>
            <a:ext cx="8615601"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Making the most of the mentorship</a:t>
            </a:r>
          </a:p>
        </p:txBody>
      </p:sp>
      <p:graphicFrame>
        <p:nvGraphicFramePr>
          <p:cNvPr id="2" name="Table 2">
            <a:extLst>
              <a:ext uri="{FF2B5EF4-FFF2-40B4-BE49-F238E27FC236}">
                <a16:creationId xmlns:a16="http://schemas.microsoft.com/office/drawing/2014/main" id="{CF9E586B-4B5D-45D6-9FF7-CA478ACDCBCB}"/>
              </a:ext>
            </a:extLst>
          </p:cNvPr>
          <p:cNvGraphicFramePr>
            <a:graphicFrameLocks noGrp="1"/>
          </p:cNvGraphicFramePr>
          <p:nvPr>
            <p:extLst>
              <p:ext uri="{D42A27DB-BD31-4B8C-83A1-F6EECF244321}">
                <p14:modId xmlns:p14="http://schemas.microsoft.com/office/powerpoint/2010/main" val="1904994261"/>
              </p:ext>
            </p:extLst>
          </p:nvPr>
        </p:nvGraphicFramePr>
        <p:xfrm>
          <a:off x="720000" y="1440000"/>
          <a:ext cx="9684324" cy="3749618"/>
        </p:xfrm>
        <a:graphic>
          <a:graphicData uri="http://schemas.openxmlformats.org/drawingml/2006/table">
            <a:tbl>
              <a:tblPr firstRow="1" bandRow="1">
                <a:tableStyleId>{5940675A-B579-460E-94D1-54222C63F5DA}</a:tableStyleId>
              </a:tblPr>
              <a:tblGrid>
                <a:gridCol w="1928792">
                  <a:extLst>
                    <a:ext uri="{9D8B030D-6E8A-4147-A177-3AD203B41FA5}">
                      <a16:colId xmlns:a16="http://schemas.microsoft.com/office/drawing/2014/main" val="1784271300"/>
                    </a:ext>
                  </a:extLst>
                </a:gridCol>
                <a:gridCol w="7755532">
                  <a:extLst>
                    <a:ext uri="{9D8B030D-6E8A-4147-A177-3AD203B41FA5}">
                      <a16:colId xmlns:a16="http://schemas.microsoft.com/office/drawing/2014/main" val="631353751"/>
                    </a:ext>
                  </a:extLst>
                </a:gridCol>
              </a:tblGrid>
              <a:tr h="955947">
                <a:tc>
                  <a:txBody>
                    <a:bodyPr/>
                    <a:lstStyle/>
                    <a:p>
                      <a:pPr algn="ctr"/>
                      <a:r>
                        <a:rPr lang="en-US" sz="1800" b="1" i="0" dirty="0">
                          <a:solidFill>
                            <a:schemeClr val="bg1"/>
                          </a:solidFill>
                          <a:latin typeface="Encode Sans" pitchFamily="2" charset="77"/>
                          <a:cs typeface="Arial" panose="020B0604020202020204" pitchFamily="34" charset="0"/>
                        </a:rPr>
                        <a:t>Receiving feedback</a:t>
                      </a:r>
                    </a:p>
                  </a:txBody>
                  <a:tcPr anchor="ctr">
                    <a:solidFill>
                      <a:srgbClr val="49545A"/>
                    </a:solidFill>
                  </a:tcPr>
                </a:tc>
                <a:tc>
                  <a:txBody>
                    <a:bodyPr/>
                    <a:lstStyle/>
                    <a:p>
                      <a:pPr marL="357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Understand current strengths</a:t>
                      </a:r>
                    </a:p>
                    <a:p>
                      <a:pPr marL="357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Understand opportunities for future development</a:t>
                      </a:r>
                    </a:p>
                    <a:p>
                      <a:pPr marL="357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Open new doors to career advancement</a:t>
                      </a:r>
                    </a:p>
                  </a:txBody>
                  <a:tcPr anchor="ctr"/>
                </a:tc>
                <a:extLst>
                  <a:ext uri="{0D108BD9-81ED-4DB2-BD59-A6C34878D82A}">
                    <a16:rowId xmlns:a16="http://schemas.microsoft.com/office/drawing/2014/main" val="2907720816"/>
                  </a:ext>
                </a:extLst>
              </a:tr>
              <a:tr h="5840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latin typeface="Encode Sans" pitchFamily="2" charset="77"/>
                          <a:cs typeface="Arial" panose="020B0604020202020204" pitchFamily="34" charset="0"/>
                        </a:rPr>
                        <a:t>Initiating conversation</a:t>
                      </a:r>
                    </a:p>
                  </a:txBody>
                  <a:tcPr anchor="ctr">
                    <a:solidFill>
                      <a:srgbClr val="49545A"/>
                    </a:solidFill>
                  </a:tcPr>
                </a:tc>
                <a:tc>
                  <a:txBody>
                    <a:bodyPr/>
                    <a:lstStyle/>
                    <a:p>
                      <a:pPr marL="357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Seek opportunities to learn from your mentor’s experience (example: ask your mentor about the barriers they’ve faced as a coach)</a:t>
                      </a:r>
                    </a:p>
                  </a:txBody>
                  <a:tcPr anchor="ctr"/>
                </a:tc>
                <a:extLst>
                  <a:ext uri="{0D108BD9-81ED-4DB2-BD59-A6C34878D82A}">
                    <a16:rowId xmlns:a16="http://schemas.microsoft.com/office/drawing/2014/main" val="611707371"/>
                  </a:ext>
                </a:extLst>
              </a:tr>
              <a:tr h="861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latin typeface="Encode Sans" pitchFamily="2" charset="77"/>
                          <a:cs typeface="Arial" panose="020B0604020202020204" pitchFamily="34" charset="0"/>
                        </a:rPr>
                        <a:t>Going outside your comfort </a:t>
                      </a:r>
                      <a:br>
                        <a:rPr lang="en-US" sz="1800" b="1" i="0" dirty="0">
                          <a:solidFill>
                            <a:schemeClr val="bg1"/>
                          </a:solidFill>
                          <a:latin typeface="Encode Sans" pitchFamily="2" charset="77"/>
                          <a:cs typeface="Arial" panose="020B0604020202020204" pitchFamily="34" charset="0"/>
                        </a:rPr>
                      </a:br>
                      <a:r>
                        <a:rPr lang="en-US" sz="1800" b="1" i="0" dirty="0">
                          <a:solidFill>
                            <a:schemeClr val="bg1"/>
                          </a:solidFill>
                          <a:latin typeface="Encode Sans" pitchFamily="2" charset="77"/>
                          <a:cs typeface="Arial" panose="020B0604020202020204" pitchFamily="34" charset="0"/>
                        </a:rPr>
                        <a:t>zone</a:t>
                      </a:r>
                    </a:p>
                  </a:txBody>
                  <a:tcPr anchor="ctr">
                    <a:solidFill>
                      <a:srgbClr val="49545A"/>
                    </a:solidFill>
                  </a:tcPr>
                </a:tc>
                <a:tc>
                  <a:txBody>
                    <a:bodyPr/>
                    <a:lstStyle/>
                    <a:p>
                      <a:pPr marL="357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Challenge yourself to grow personally and proactively (examples: share new ideas with your mentor and others, seek advice when presented with challenges, accept completed challenges and more important responsibilities)</a:t>
                      </a:r>
                    </a:p>
                  </a:txBody>
                  <a:tcPr anchor="ctr"/>
                </a:tc>
                <a:extLst>
                  <a:ext uri="{0D108BD9-81ED-4DB2-BD59-A6C34878D82A}">
                    <a16:rowId xmlns:a16="http://schemas.microsoft.com/office/drawing/2014/main" val="3755230957"/>
                  </a:ext>
                </a:extLst>
              </a:tr>
              <a:tr h="12391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bg1"/>
                          </a:solidFill>
                          <a:latin typeface="Encode Sans" pitchFamily="2" charset="77"/>
                          <a:cs typeface="Arial" panose="020B0604020202020204" pitchFamily="34" charset="0"/>
                        </a:rPr>
                        <a:t>Networking and professionalism</a:t>
                      </a:r>
                    </a:p>
                  </a:txBody>
                  <a:tcPr anchor="ctr">
                    <a:solidFill>
                      <a:srgbClr val="49545A"/>
                    </a:solidFill>
                  </a:tcPr>
                </a:tc>
                <a:tc>
                  <a:txBody>
                    <a:bodyPr/>
                    <a:lstStyle/>
                    <a:p>
                      <a:pPr marL="357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Make a positive first impression with a positive attitude (examples: friendliness, humility, willingness to learn, adaptability, consideration and gratitude)</a:t>
                      </a:r>
                    </a:p>
                    <a:p>
                      <a:pPr marL="357750" lvl="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Follow the first impression with consistency, reliability and commitment to your mentorship experience </a:t>
                      </a:r>
                    </a:p>
                  </a:txBody>
                  <a:tcPr anchor="ctr"/>
                </a:tc>
                <a:extLst>
                  <a:ext uri="{0D108BD9-81ED-4DB2-BD59-A6C34878D82A}">
                    <a16:rowId xmlns:a16="http://schemas.microsoft.com/office/drawing/2014/main" val="2575775934"/>
                  </a:ext>
                </a:extLst>
              </a:tr>
            </a:tbl>
          </a:graphicData>
        </a:graphic>
      </p:graphicFrame>
      <p:sp>
        <p:nvSpPr>
          <p:cNvPr id="3" name="TextBox 2">
            <a:extLst>
              <a:ext uri="{FF2B5EF4-FFF2-40B4-BE49-F238E27FC236}">
                <a16:creationId xmlns:a16="http://schemas.microsoft.com/office/drawing/2014/main" id="{D6A8D99B-2CF7-4A87-8F36-EA18AE2A78A8}"/>
              </a:ext>
            </a:extLst>
          </p:cNvPr>
          <p:cNvSpPr txBox="1"/>
          <p:nvPr/>
        </p:nvSpPr>
        <p:spPr>
          <a:xfrm>
            <a:off x="222814" y="5995707"/>
            <a:ext cx="3576034" cy="307777"/>
          </a:xfrm>
          <a:prstGeom prst="rect">
            <a:avLst/>
          </a:prstGeom>
          <a:noFill/>
        </p:spPr>
        <p:txBody>
          <a:bodyPr wrap="square" rtlCol="0">
            <a:spAutoFit/>
          </a:bodyPr>
          <a:lstStyle/>
          <a:p>
            <a:r>
              <a:rPr lang="en-US" sz="1400" i="1" dirty="0">
                <a:solidFill>
                  <a:schemeClr val="bg1">
                    <a:lumMod val="50000"/>
                  </a:schemeClr>
                </a:solidFill>
                <a:latin typeface="Arial" panose="020B0604020202020204" pitchFamily="34" charset="0"/>
                <a:cs typeface="Arial" panose="020B0604020202020204" pitchFamily="34" charset="0"/>
              </a:rPr>
              <a:t>Mentee Guide, pages 44 to 47</a:t>
            </a:r>
          </a:p>
        </p:txBody>
      </p:sp>
      <p:sp>
        <p:nvSpPr>
          <p:cNvPr id="4" name="Slide Number Placeholder 3">
            <a:extLst>
              <a:ext uri="{FF2B5EF4-FFF2-40B4-BE49-F238E27FC236}">
                <a16:creationId xmlns:a16="http://schemas.microsoft.com/office/drawing/2014/main" id="{F60B7C46-6C66-4615-B733-B58230C3BD79}"/>
              </a:ext>
            </a:extLst>
          </p:cNvPr>
          <p:cNvSpPr>
            <a:spLocks noGrp="1"/>
          </p:cNvSpPr>
          <p:nvPr>
            <p:ph type="sldNum" sz="quarter" idx="4"/>
          </p:nvPr>
        </p:nvSpPr>
        <p:spPr/>
        <p:txBody>
          <a:bodyPr/>
          <a:lstStyle/>
          <a:p>
            <a:fld id="{3884788F-3909-4E53-9C01-7D724614CA0D}" type="slidenum">
              <a:rPr lang="en-US" altLang="en-US" smtClean="0"/>
              <a:pPr/>
              <a:t>37</a:t>
            </a:fld>
            <a:endParaRPr lang="en-US" altLang="en-US" dirty="0"/>
          </a:p>
        </p:txBody>
      </p:sp>
    </p:spTree>
    <p:extLst>
      <p:ext uri="{BB962C8B-B14F-4D97-AF65-F5344CB8AC3E}">
        <p14:creationId xmlns:p14="http://schemas.microsoft.com/office/powerpoint/2010/main" val="1695790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Debrief</a:t>
            </a:r>
          </a:p>
        </p:txBody>
      </p:sp>
    </p:spTree>
    <p:extLst>
      <p:ext uri="{BB962C8B-B14F-4D97-AF65-F5344CB8AC3E}">
        <p14:creationId xmlns:p14="http://schemas.microsoft.com/office/powerpoint/2010/main" val="2912209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Debrief the homework: Mentorship quiz and expectations for the program</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9801863" cy="220060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Mentees need to compare their expectations of a mentorship program to their mentors’ expectations to ensure they’re similar</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discuss the expectations of a mentorship program and learn from the experiences of others</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5639D4D9-1138-413B-BF4F-F15E290294F7}"/>
              </a:ext>
            </a:extLst>
          </p:cNvPr>
          <p:cNvSpPr>
            <a:spLocks noGrp="1"/>
          </p:cNvSpPr>
          <p:nvPr>
            <p:ph type="sldNum" sz="quarter" idx="4"/>
          </p:nvPr>
        </p:nvSpPr>
        <p:spPr/>
        <p:txBody>
          <a:bodyPr/>
          <a:lstStyle/>
          <a:p>
            <a:fld id="{3884788F-3909-4E53-9C01-7D724614CA0D}" type="slidenum">
              <a:rPr lang="en-US" altLang="en-US" smtClean="0"/>
              <a:pPr/>
              <a:t>39</a:t>
            </a:fld>
            <a:endParaRPr lang="en-US" altLang="en-US" dirty="0"/>
          </a:p>
        </p:txBody>
      </p:sp>
    </p:spTree>
    <p:extLst>
      <p:ext uri="{BB962C8B-B14F-4D97-AF65-F5344CB8AC3E}">
        <p14:creationId xmlns:p14="http://schemas.microsoft.com/office/powerpoint/2010/main" val="10405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Training for Effective Mentees</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1" y="1440000"/>
            <a:ext cx="9313686" cy="2693045"/>
          </a:xfrm>
          <a:prstGeom prst="rect">
            <a:avLst/>
          </a:prstGeom>
          <a:noFill/>
        </p:spPr>
        <p:txBody>
          <a:bodyPr wrap="square" rtlCol="0">
            <a:spAutoFit/>
          </a:bodyPr>
          <a:lstStyle/>
          <a:p>
            <a:pPr>
              <a:spcAft>
                <a:spcPts val="0"/>
              </a:spcAft>
            </a:pPr>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develop effective mentees, participants must understand their role as the driver of their mentorship experience</a:t>
            </a:r>
          </a:p>
          <a:p>
            <a:pPr>
              <a:spcBef>
                <a:spcPts val="1200"/>
              </a:spcBef>
              <a:spcAft>
                <a:spcPts val="0"/>
              </a:spcAft>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connections, knowledge and tools to use throughout their experience in the mentorship program</a:t>
            </a:r>
          </a:p>
          <a:p>
            <a:pPr>
              <a:spcBef>
                <a:spcPts val="1200"/>
              </a:spcBef>
              <a:spcAft>
                <a:spcPts val="0"/>
              </a:spcAft>
            </a:pPr>
            <a:r>
              <a:rPr lang="en-US" sz="1600" b="1" dirty="0">
                <a:latin typeface="Arial" panose="020B0604020202020204" pitchFamily="34" charset="0"/>
                <a:cs typeface="Arial" panose="020B0604020202020204" pitchFamily="34" charset="0"/>
              </a:rPr>
              <a:t>Process</a:t>
            </a:r>
          </a:p>
          <a:p>
            <a:pPr marL="28440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Combine small-group activities, large-group discussions, and homework to be completed individually and with a mentor</a:t>
            </a:r>
          </a:p>
        </p:txBody>
      </p:sp>
      <p:sp>
        <p:nvSpPr>
          <p:cNvPr id="4" name="Slide Number Placeholder 3">
            <a:extLst>
              <a:ext uri="{FF2B5EF4-FFF2-40B4-BE49-F238E27FC236}">
                <a16:creationId xmlns:a16="http://schemas.microsoft.com/office/drawing/2014/main" id="{6E284523-5735-46F9-8E6B-BE47903BB85C}"/>
              </a:ext>
            </a:extLst>
          </p:cNvPr>
          <p:cNvSpPr>
            <a:spLocks noGrp="1"/>
          </p:cNvSpPr>
          <p:nvPr>
            <p:ph type="sldNum" sz="quarter" idx="4"/>
          </p:nvPr>
        </p:nvSpPr>
        <p:spPr/>
        <p:txBody>
          <a:bodyPr/>
          <a:lstStyle/>
          <a:p>
            <a:fld id="{3884788F-3909-4E53-9C01-7D724614CA0D}" type="slidenum">
              <a:rPr lang="en-US" altLang="en-US" smtClean="0"/>
              <a:pPr/>
              <a:t>4</a:t>
            </a:fld>
            <a:endParaRPr lang="en-US" altLang="en-US" dirty="0"/>
          </a:p>
        </p:txBody>
      </p:sp>
    </p:spTree>
    <p:extLst>
      <p:ext uri="{BB962C8B-B14F-4D97-AF65-F5344CB8AC3E}">
        <p14:creationId xmlns:p14="http://schemas.microsoft.com/office/powerpoint/2010/main" val="839491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B38B47-87E9-48D9-A0DE-56D5875C3BBA}"/>
              </a:ext>
            </a:extLst>
          </p:cNvPr>
          <p:cNvSpPr txBox="1"/>
          <p:nvPr/>
        </p:nvSpPr>
        <p:spPr>
          <a:xfrm>
            <a:off x="720000" y="720000"/>
            <a:ext cx="7525888"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Debrief: Mentorship quiz</a:t>
            </a:r>
          </a:p>
        </p:txBody>
      </p:sp>
      <p:sp>
        <p:nvSpPr>
          <p:cNvPr id="3" name="TextBox 2">
            <a:extLst>
              <a:ext uri="{FF2B5EF4-FFF2-40B4-BE49-F238E27FC236}">
                <a16:creationId xmlns:a16="http://schemas.microsoft.com/office/drawing/2014/main" id="{AEAC1AF5-1317-428F-9BBF-9E9A3902D4F2}"/>
              </a:ext>
            </a:extLst>
          </p:cNvPr>
          <p:cNvSpPr txBox="1"/>
          <p:nvPr/>
        </p:nvSpPr>
        <p:spPr>
          <a:xfrm>
            <a:off x="720000" y="1440000"/>
            <a:ext cx="11343035" cy="2200602"/>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a:cs typeface="Arial"/>
              </a:rPr>
              <a:t>In your breakout room, reflect on your expectations for the program. Go to section</a:t>
            </a:r>
            <a:r>
              <a:rPr lang="en-US" sz="1600" dirty="0">
                <a:effectLst/>
                <a:latin typeface="Arial" panose="020B0604020202020204" pitchFamily="34" charset="0"/>
                <a:ea typeface="Calibri" panose="020F0502020204030204" pitchFamily="34" charset="0"/>
              </a:rPr>
              <a:t> </a:t>
            </a:r>
            <a:r>
              <a:rPr lang="en-US" sz="1600" dirty="0">
                <a:latin typeface="Arial"/>
                <a:cs typeface="Arial"/>
              </a:rPr>
              <a:t>2.4 of the </a:t>
            </a:r>
            <a:r>
              <a:rPr lang="en-US" sz="1600" b="1" dirty="0">
                <a:latin typeface="Arial"/>
                <a:cs typeface="Arial"/>
              </a:rPr>
              <a:t>Mentee Workbook</a:t>
            </a:r>
            <a:r>
              <a:rPr lang="en-US" sz="1600" dirty="0">
                <a:latin typeface="Arial"/>
                <a:cs typeface="Arial"/>
              </a:rPr>
              <a:t>, </a:t>
            </a:r>
            <a:br>
              <a:rPr lang="en-US" sz="1600" dirty="0">
                <a:latin typeface="Arial"/>
                <a:cs typeface="Arial"/>
              </a:rPr>
            </a:br>
            <a:r>
              <a:rPr lang="en-US" sz="1600" dirty="0">
                <a:latin typeface="Arial"/>
                <a:cs typeface="Arial"/>
              </a:rPr>
              <a:t>Activity: Mentorship quiz.</a:t>
            </a:r>
          </a:p>
          <a:p>
            <a:pPr marL="284400" indent="-284400" eaLnBrk="1" fontAlgn="auto" hangingPunct="1">
              <a:spcBef>
                <a:spcPts val="600"/>
              </a:spcBef>
              <a:spcAft>
                <a:spcPts val="0"/>
              </a:spcAft>
              <a:buFont typeface="Arial" panose="020B0604020202020204" pitchFamily="34" charset="0"/>
              <a:buChar char="•"/>
              <a:defRPr/>
            </a:pPr>
            <a:r>
              <a:rPr lang="en-US" sz="1600" dirty="0">
                <a:latin typeface="Arial"/>
                <a:cs typeface="Arial"/>
              </a:rPr>
              <a:t>Did you learn anything about mentorship and your expectations from this activity?</a:t>
            </a:r>
          </a:p>
          <a:p>
            <a:pPr marL="284400" indent="-284400" eaLnBrk="1" fontAlgn="auto" hangingPunct="1">
              <a:spcBef>
                <a:spcPts val="600"/>
              </a:spcBef>
              <a:spcAft>
                <a:spcPts val="0"/>
              </a:spcAft>
              <a:buFont typeface="Arial" panose="020B0604020202020204" pitchFamily="34" charset="0"/>
              <a:buChar char="•"/>
              <a:defRPr/>
            </a:pPr>
            <a:r>
              <a:rPr lang="en-US" sz="1600" dirty="0">
                <a:latin typeface="Arial"/>
                <a:cs typeface="Arial"/>
              </a:rPr>
              <a:t>Were there any conflicting expectations? </a:t>
            </a:r>
          </a:p>
          <a:p>
            <a:pPr marL="284400" indent="-284400" eaLnBrk="1" fontAlgn="auto" hangingPunct="1">
              <a:spcBef>
                <a:spcPts val="600"/>
              </a:spcBef>
              <a:spcAft>
                <a:spcPts val="0"/>
              </a:spcAft>
              <a:buFont typeface="Arial" panose="020B0604020202020204" pitchFamily="34" charset="0"/>
              <a:buChar char="•"/>
              <a:defRPr/>
            </a:pPr>
            <a:r>
              <a:rPr lang="en-US" sz="1600" dirty="0">
                <a:latin typeface="Arial"/>
                <a:cs typeface="Arial"/>
              </a:rPr>
              <a:t>You can also discuss any key points or interesting thoughts based on your reading of the Mentee Guide.</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a:cs typeface="Arial"/>
              </a:rPr>
              <a:t>After the breakout sessions end, we’ll have a group debrief in the main room. Please select a group member to share your conversation highlights. </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8482CC3-4D2C-4EC9-AC80-B6EF7E0E1490}"/>
              </a:ext>
            </a:extLst>
          </p:cNvPr>
          <p:cNvSpPr>
            <a:spLocks noGrp="1"/>
          </p:cNvSpPr>
          <p:nvPr>
            <p:ph type="sldNum" sz="quarter" idx="4"/>
          </p:nvPr>
        </p:nvSpPr>
        <p:spPr/>
        <p:txBody>
          <a:bodyPr/>
          <a:lstStyle/>
          <a:p>
            <a:fld id="{3884788F-3909-4E53-9C01-7D724614CA0D}" type="slidenum">
              <a:rPr lang="en-US" altLang="en-US" smtClean="0"/>
              <a:pPr/>
              <a:t>40</a:t>
            </a:fld>
            <a:endParaRPr lang="en-US" altLang="en-US" dirty="0"/>
          </a:p>
        </p:txBody>
      </p:sp>
    </p:spTree>
    <p:extLst>
      <p:ext uri="{BB962C8B-B14F-4D97-AF65-F5344CB8AC3E}">
        <p14:creationId xmlns:p14="http://schemas.microsoft.com/office/powerpoint/2010/main" val="348752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Complete</a:t>
            </a:r>
          </a:p>
        </p:txBody>
      </p:sp>
    </p:spTree>
    <p:extLst>
      <p:ext uri="{BB962C8B-B14F-4D97-AF65-F5344CB8AC3E}">
        <p14:creationId xmlns:p14="http://schemas.microsoft.com/office/powerpoint/2010/main" val="899292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393506"/>
          </a:xfrm>
          <a:prstGeom prst="rect">
            <a:avLst/>
          </a:prstGeom>
          <a:noFill/>
        </p:spPr>
        <p:txBody>
          <a:bodyPr wrap="square">
            <a:spAutoFit/>
          </a:bodyPr>
          <a:lstStyle/>
          <a:p>
            <a:pPr marR="0" lvl="0">
              <a:lnSpc>
                <a:spcPct val="107000"/>
              </a:lnSpc>
              <a:spcBef>
                <a:spcPts val="0"/>
              </a:spcBef>
              <a:spcAft>
                <a:spcPts val="0"/>
              </a:spcAft>
            </a:pPr>
            <a:r>
              <a:rPr lang="en-US" sz="2000" b="1" dirty="0">
                <a:solidFill>
                  <a:srgbClr val="C00000"/>
                </a:solidFill>
                <a:effectLst/>
                <a:latin typeface="Encode Sans" pitchFamily="2" charset="77"/>
                <a:ea typeface="Calibri" panose="020F0502020204030204" pitchFamily="34" charset="0"/>
                <a:cs typeface="Times New Roman" panose="02020603050405020304" pitchFamily="18" charset="0"/>
              </a:rPr>
              <a:t>Complete the activity: </a:t>
            </a:r>
            <a:r>
              <a:rPr lang="en-US" sz="2000" b="1" dirty="0">
                <a:solidFill>
                  <a:srgbClr val="C00000"/>
                </a:solidFill>
                <a:latin typeface="Encode Sans" pitchFamily="2" charset="77"/>
                <a:cs typeface="Arial" panose="020B0604020202020204" pitchFamily="34" charset="0"/>
              </a:rPr>
              <a:t>Networking exercise</a:t>
            </a:r>
            <a:endParaRPr lang="en-US" sz="2000" b="1" dirty="0">
              <a:solidFill>
                <a:srgbClr val="C00000"/>
              </a:solidFill>
              <a:effectLst/>
              <a:latin typeface="Encode Sans" pitchFamily="2" charset="77"/>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8682519" cy="244682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Mentorship programs provide the opportunity for mentees to build connections both within and outside of the program</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get to know the other mentees and their experiences in coaching, while building a list of contacts and career opportunities</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E44700F4-C88C-4D06-A0D8-D6690F6E7B15}"/>
              </a:ext>
            </a:extLst>
          </p:cNvPr>
          <p:cNvSpPr>
            <a:spLocks noGrp="1"/>
          </p:cNvSpPr>
          <p:nvPr>
            <p:ph type="sldNum" sz="quarter" idx="4"/>
          </p:nvPr>
        </p:nvSpPr>
        <p:spPr/>
        <p:txBody>
          <a:bodyPr/>
          <a:lstStyle/>
          <a:p>
            <a:fld id="{3884788F-3909-4E53-9C01-7D724614CA0D}" type="slidenum">
              <a:rPr lang="en-US" altLang="en-US" smtClean="0"/>
              <a:pPr/>
              <a:t>42</a:t>
            </a:fld>
            <a:endParaRPr lang="en-US" altLang="en-US" dirty="0"/>
          </a:p>
        </p:txBody>
      </p:sp>
    </p:spTree>
    <p:extLst>
      <p:ext uri="{BB962C8B-B14F-4D97-AF65-F5344CB8AC3E}">
        <p14:creationId xmlns:p14="http://schemas.microsoft.com/office/powerpoint/2010/main" val="2191548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Complete: Networking exercise</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9726707" cy="1233543"/>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a:cs typeface="Arial"/>
              </a:rPr>
              <a:t>In the breakout rooms, complete Activity: Networking exercise in section</a:t>
            </a:r>
            <a:r>
              <a:rPr lang="en-US" sz="1600" dirty="0">
                <a:effectLst/>
                <a:latin typeface="Arial" panose="020B0604020202020204" pitchFamily="34" charset="0"/>
                <a:ea typeface="Calibri" panose="020F0502020204030204" pitchFamily="34" charset="0"/>
              </a:rPr>
              <a:t> </a:t>
            </a:r>
            <a:r>
              <a:rPr lang="en-US" sz="1600" dirty="0">
                <a:latin typeface="Arial"/>
                <a:cs typeface="Arial"/>
              </a:rPr>
              <a:t>2.8 of your </a:t>
            </a:r>
            <a:r>
              <a:rPr lang="en-US" sz="1600" b="1" dirty="0">
                <a:latin typeface="Arial"/>
                <a:cs typeface="Arial"/>
              </a:rPr>
              <a:t>Mentee Workbook.</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a:cs typeface="Arial"/>
              </a:rPr>
              <a:t>After the breakout sessions end, we’ll have a group debrief in the main room. Please select a group member to share your conversation highlights. </a:t>
            </a:r>
            <a:endParaRPr lang="en-US" sz="1600" dirty="0">
              <a:latin typeface="Arial" panose="020B0604020202020204" pitchFamily="34" charset="0"/>
              <a:cs typeface="Arial" panose="020B0604020202020204" pitchFamily="34" charset="0"/>
            </a:endParaRPr>
          </a:p>
          <a:p>
            <a:pPr marL="285750" indent="-285750" eaLnBrk="1" fontAlgn="auto" hangingPunct="1">
              <a:lnSpc>
                <a:spcPts val="2080"/>
              </a:lnSpc>
              <a:spcBef>
                <a:spcPts val="0"/>
              </a:spcBef>
              <a:spcAft>
                <a:spcPts val="900"/>
              </a:spcAft>
              <a:buFont typeface="Arial" panose="020B0604020202020204" pitchFamily="34" charset="0"/>
              <a:buChar char="•"/>
              <a:defRP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88338B-AF84-4B68-890C-7925C37D8F54}"/>
              </a:ext>
            </a:extLst>
          </p:cNvPr>
          <p:cNvSpPr>
            <a:spLocks noGrp="1"/>
          </p:cNvSpPr>
          <p:nvPr>
            <p:ph type="sldNum" sz="quarter" idx="4"/>
          </p:nvPr>
        </p:nvSpPr>
        <p:spPr/>
        <p:txBody>
          <a:bodyPr/>
          <a:lstStyle/>
          <a:p>
            <a:fld id="{3884788F-3909-4E53-9C01-7D724614CA0D}" type="slidenum">
              <a:rPr lang="en-US" altLang="en-US" smtClean="0"/>
              <a:pPr/>
              <a:t>43</a:t>
            </a:fld>
            <a:endParaRPr lang="en-US" altLang="en-US" dirty="0"/>
          </a:p>
        </p:txBody>
      </p:sp>
    </p:spTree>
    <p:extLst>
      <p:ext uri="{BB962C8B-B14F-4D97-AF65-F5344CB8AC3E}">
        <p14:creationId xmlns:p14="http://schemas.microsoft.com/office/powerpoint/2010/main" val="1047497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Next steps</a:t>
            </a:r>
          </a:p>
        </p:txBody>
      </p:sp>
    </p:spTree>
    <p:extLst>
      <p:ext uri="{BB962C8B-B14F-4D97-AF65-F5344CB8AC3E}">
        <p14:creationId xmlns:p14="http://schemas.microsoft.com/office/powerpoint/2010/main" val="2045408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668000"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Before Workshop 3: Developing Together</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918497" cy="2226250"/>
          </a:xfrm>
          <a:prstGeom prst="rect">
            <a:avLst/>
          </a:prstGeom>
          <a:noFill/>
        </p:spPr>
        <p:txBody>
          <a:bodyPr wrap="square" lIns="91440" tIns="45720" rIns="91440" bIns="45720" anchor="t">
            <a:spAutoFit/>
          </a:bodyPr>
          <a:lstStyle/>
          <a:p>
            <a:pPr marL="284400" indent="-284400">
              <a:spcBef>
                <a:spcPts val="0"/>
              </a:spcBef>
              <a:spcAft>
                <a:spcPts val="0"/>
              </a:spcAft>
              <a:buFont typeface="Arial" panose="020B0604020202020204" pitchFamily="34" charset="0"/>
              <a:buChar char="•"/>
            </a:pPr>
            <a:r>
              <a:rPr lang="en-US" sz="1600" dirty="0">
                <a:effectLst/>
                <a:latin typeface="Arial"/>
                <a:ea typeface="Calibri" panose="020F0502020204030204" pitchFamily="34" charset="0"/>
                <a:cs typeface="Times New Roman"/>
              </a:rPr>
              <a:t>Read pages 41 to 64 in the </a:t>
            </a:r>
            <a:r>
              <a:rPr lang="en-US" sz="1600" b="1" dirty="0">
                <a:effectLst/>
                <a:latin typeface="Arial"/>
                <a:ea typeface="Calibri" panose="020F0502020204030204" pitchFamily="34" charset="0"/>
                <a:cs typeface="Times New Roman"/>
              </a:rPr>
              <a:t>Mentee Guide</a:t>
            </a:r>
            <a:endParaRPr lang="en-US" sz="1600" dirty="0">
              <a:effectLst/>
              <a:latin typeface="Arial"/>
              <a:ea typeface="Calibri" panose="020F0502020204030204" pitchFamily="34" charset="0"/>
              <a:cs typeface="Times New Roman"/>
            </a:endParaRPr>
          </a:p>
          <a:p>
            <a:pPr marL="284400" marR="0" lvl="0" indent="-284400">
              <a:spcBef>
                <a:spcPts val="1200"/>
              </a:spcBef>
              <a:spcAft>
                <a:spcPts val="0"/>
              </a:spcAft>
              <a:buFont typeface="Arial" panose="020B0604020202020204" pitchFamily="34" charset="0"/>
              <a:buChar char="•"/>
            </a:pPr>
            <a:r>
              <a:rPr lang="en-US" sz="1600" dirty="0">
                <a:effectLst/>
                <a:latin typeface="Arial"/>
                <a:ea typeface="Calibri" panose="020F0502020204030204" pitchFamily="34" charset="0"/>
                <a:cs typeface="Times New Roman"/>
              </a:rPr>
              <a:t>Connect with your mentor coach and reflect on the workshop and activities</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Times New Roman"/>
              </a:rPr>
              <a:t>Review pages 46 and 47 in the </a:t>
            </a:r>
            <a:r>
              <a:rPr lang="en-US" sz="1600" b="1" dirty="0">
                <a:effectLst/>
                <a:latin typeface="Arial"/>
                <a:ea typeface="Calibri" panose="020F0502020204030204" pitchFamily="34" charset="0"/>
                <a:cs typeface="Times New Roman"/>
              </a:rPr>
              <a:t>Mentee Guide</a:t>
            </a:r>
          </a:p>
          <a:p>
            <a:pPr marL="720000" lvl="1" indent="-270000">
              <a:spcBef>
                <a:spcPts val="200"/>
              </a:spcBef>
              <a:spcAft>
                <a:spcPts val="0"/>
              </a:spcAft>
              <a:buSzPct val="70000"/>
              <a:buFont typeface="Courier New" panose="02070309020205020404" pitchFamily="49" charset="0"/>
              <a:buChar char="o"/>
            </a:pPr>
            <a:r>
              <a:rPr lang="en-US" sz="1600" dirty="0">
                <a:latin typeface="Arial"/>
                <a:ea typeface="Calibri" panose="020F0502020204030204" pitchFamily="34" charset="0"/>
                <a:cs typeface="Times New Roman"/>
              </a:rPr>
              <a:t>Review and add to Activity: Networking exercise, section 2.8 in the </a:t>
            </a:r>
            <a:r>
              <a:rPr lang="en-US" sz="1600" b="1" dirty="0">
                <a:latin typeface="Arial"/>
                <a:ea typeface="Calibri" panose="020F0502020204030204" pitchFamily="34" charset="0"/>
                <a:cs typeface="Times New Roman"/>
              </a:rPr>
              <a:t>Mentee Workbook </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p>
            <a:pPr marL="284400" marR="0" lvl="0" indent="-284400">
              <a:spcBef>
                <a:spcPts val="1200"/>
              </a:spcBef>
              <a:spcAft>
                <a:spcPts val="0"/>
              </a:spcAft>
              <a:buFont typeface="Arial" panose="020B0604020202020204" pitchFamily="34" charset="0"/>
              <a:buChar char="•"/>
            </a:pPr>
            <a:r>
              <a:rPr lang="en-US" sz="1600" dirty="0">
                <a:effectLst/>
                <a:latin typeface="Arial"/>
                <a:ea typeface="Calibri" panose="020F0502020204030204" pitchFamily="34" charset="0"/>
                <a:cs typeface="Times New Roman"/>
              </a:rPr>
              <a:t>With your mentor, complete the following activities in the </a:t>
            </a:r>
            <a:r>
              <a:rPr lang="en-US" sz="1600" b="1" dirty="0">
                <a:effectLst/>
                <a:latin typeface="Arial"/>
                <a:ea typeface="Calibri" panose="020F0502020204030204" pitchFamily="34" charset="0"/>
                <a:cs typeface="Times New Roman"/>
              </a:rPr>
              <a:t>Mentee Workbook</a:t>
            </a:r>
            <a:r>
              <a:rPr lang="en-US" sz="1600" dirty="0">
                <a:effectLst/>
                <a:latin typeface="Arial"/>
                <a:ea typeface="Calibri" panose="020F0502020204030204" pitchFamily="34" charset="0"/>
                <a:cs typeface="Times New Roman"/>
              </a:rPr>
              <a:t>:</a:t>
            </a: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Times New Roman"/>
              </a:rPr>
              <a:t>Barriers and facilitators (s</a:t>
            </a:r>
            <a:r>
              <a:rPr lang="en-US" sz="1600" dirty="0">
                <a:latin typeface="Arial"/>
                <a:ea typeface="Calibri" panose="020F0502020204030204" pitchFamily="34" charset="0"/>
                <a:cs typeface="Times New Roman"/>
              </a:rPr>
              <a:t>ection 3.2)</a:t>
            </a:r>
            <a:endParaRPr lang="en-US" sz="1600" dirty="0">
              <a:effectLst/>
              <a:latin typeface="Arial"/>
              <a:ea typeface="Calibri" panose="020F0502020204030204" pitchFamily="34" charset="0"/>
              <a:cs typeface="Times New Roman"/>
            </a:endParaRPr>
          </a:p>
          <a:p>
            <a:pPr marL="720000" lvl="1" indent="-270000">
              <a:spcBef>
                <a:spcPts val="200"/>
              </a:spcBef>
              <a:spcAft>
                <a:spcPts val="0"/>
              </a:spcAft>
              <a:buSzPct val="70000"/>
              <a:buFont typeface="Courier New" panose="02070309020205020404" pitchFamily="49" charset="0"/>
              <a:buChar char="o"/>
            </a:pPr>
            <a:r>
              <a:rPr lang="en-US" sz="1600" dirty="0">
                <a:effectLst/>
                <a:latin typeface="Arial"/>
                <a:ea typeface="Calibri" panose="020F0502020204030204" pitchFamily="34" charset="0"/>
                <a:cs typeface="Times New Roman"/>
              </a:rPr>
              <a:t>Discussing conflict or challenges with your mentor (s</a:t>
            </a:r>
            <a:r>
              <a:rPr lang="en-US" sz="1600" dirty="0">
                <a:latin typeface="Arial"/>
                <a:ea typeface="Calibri" panose="020F0502020204030204" pitchFamily="34" charset="0"/>
                <a:cs typeface="Times New Roman"/>
              </a:rPr>
              <a:t>ection 3.3)</a:t>
            </a:r>
            <a:endParaRPr lang="en-US" sz="1600" dirty="0">
              <a:effectLst/>
              <a:latin typeface="Arial"/>
              <a:ea typeface="Calibri" panose="020F0502020204030204" pitchFamily="34" charset="0"/>
              <a:cs typeface="Times New Roman"/>
            </a:endParaRPr>
          </a:p>
        </p:txBody>
      </p:sp>
      <p:sp>
        <p:nvSpPr>
          <p:cNvPr id="4" name="Slide Number Placeholder 3">
            <a:extLst>
              <a:ext uri="{FF2B5EF4-FFF2-40B4-BE49-F238E27FC236}">
                <a16:creationId xmlns:a16="http://schemas.microsoft.com/office/drawing/2014/main" id="{D9D83EAC-620D-4FF9-A5CE-41012C791746}"/>
              </a:ext>
            </a:extLst>
          </p:cNvPr>
          <p:cNvSpPr>
            <a:spLocks noGrp="1"/>
          </p:cNvSpPr>
          <p:nvPr>
            <p:ph type="sldNum" sz="quarter" idx="4"/>
          </p:nvPr>
        </p:nvSpPr>
        <p:spPr/>
        <p:txBody>
          <a:bodyPr/>
          <a:lstStyle/>
          <a:p>
            <a:fld id="{3884788F-3909-4E53-9C01-7D724614CA0D}" type="slidenum">
              <a:rPr lang="en-US" altLang="en-US" smtClean="0"/>
              <a:pPr/>
              <a:t>45</a:t>
            </a:fld>
            <a:endParaRPr lang="en-US" altLang="en-US" dirty="0"/>
          </a:p>
        </p:txBody>
      </p:sp>
    </p:spTree>
    <p:extLst>
      <p:ext uri="{BB962C8B-B14F-4D97-AF65-F5344CB8AC3E}">
        <p14:creationId xmlns:p14="http://schemas.microsoft.com/office/powerpoint/2010/main" val="1621291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3602793"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Questions?</a:t>
            </a:r>
          </a:p>
        </p:txBody>
      </p:sp>
      <p:sp>
        <p:nvSpPr>
          <p:cNvPr id="3" name="Slide Number Placeholder 2">
            <a:extLst>
              <a:ext uri="{FF2B5EF4-FFF2-40B4-BE49-F238E27FC236}">
                <a16:creationId xmlns:a16="http://schemas.microsoft.com/office/drawing/2014/main" id="{4D5DEF0A-4FAA-4034-8305-6852174DF572}"/>
              </a:ext>
            </a:extLst>
          </p:cNvPr>
          <p:cNvSpPr>
            <a:spLocks noGrp="1"/>
          </p:cNvSpPr>
          <p:nvPr>
            <p:ph type="sldNum" sz="quarter" idx="4"/>
          </p:nvPr>
        </p:nvSpPr>
        <p:spPr/>
        <p:txBody>
          <a:bodyPr/>
          <a:lstStyle/>
          <a:p>
            <a:fld id="{3884788F-3909-4E53-9C01-7D724614CA0D}" type="slidenum">
              <a:rPr lang="en-US" altLang="en-US" smtClean="0"/>
              <a:pPr/>
              <a:t>46</a:t>
            </a:fld>
            <a:endParaRPr lang="en-US" altLang="en-US" dirty="0"/>
          </a:p>
        </p:txBody>
      </p:sp>
      <p:graphicFrame>
        <p:nvGraphicFramePr>
          <p:cNvPr id="6" name="Table 4">
            <a:extLst>
              <a:ext uri="{FF2B5EF4-FFF2-40B4-BE49-F238E27FC236}">
                <a16:creationId xmlns:a16="http://schemas.microsoft.com/office/drawing/2014/main" id="{5D484AFA-E6B0-AD46-9E4A-C87F29D9EDAC}"/>
              </a:ext>
            </a:extLst>
          </p:cNvPr>
          <p:cNvGraphicFramePr>
            <a:graphicFrameLocks noGrp="1"/>
          </p:cNvGraphicFramePr>
          <p:nvPr>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extLst>
      <p:ext uri="{BB962C8B-B14F-4D97-AF65-F5344CB8AC3E}">
        <p14:creationId xmlns:p14="http://schemas.microsoft.com/office/powerpoint/2010/main" val="2736893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Thank you!</a:t>
            </a:r>
          </a:p>
        </p:txBody>
      </p:sp>
    </p:spTree>
    <p:extLst>
      <p:ext uri="{BB962C8B-B14F-4D97-AF65-F5344CB8AC3E}">
        <p14:creationId xmlns:p14="http://schemas.microsoft.com/office/powerpoint/2010/main" val="3813574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1546225"/>
            <a:ext cx="1219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Training For Effective Mentees</a:t>
            </a:r>
          </a:p>
          <a:p>
            <a:pPr algn="ctr" eaLnBrk="1" hangingPunct="1"/>
            <a:r>
              <a:rPr lang="en-US" altLang="en-US" sz="2000" dirty="0">
                <a:solidFill>
                  <a:schemeClr val="bg1"/>
                </a:solidFill>
                <a:latin typeface="Arial" panose="020B0604020202020204" pitchFamily="34" charset="0"/>
                <a:cs typeface="Arial" panose="020B0604020202020204" pitchFamily="34" charset="0"/>
              </a:rPr>
              <a:t>Workshop 3: Developing together</a:t>
            </a:r>
          </a:p>
        </p:txBody>
      </p:sp>
      <p:sp>
        <p:nvSpPr>
          <p:cNvPr id="8194" name="TextBox 2">
            <a:extLst>
              <a:ext uri="{FF2B5EF4-FFF2-40B4-BE49-F238E27FC236}">
                <a16:creationId xmlns:a16="http://schemas.microsoft.com/office/drawing/2014/main" id="{130165B3-2E74-459F-A11C-935B556518EA}"/>
              </a:ext>
            </a:extLst>
          </p:cNvPr>
          <p:cNvSpPr txBox="1">
            <a:spLocks noChangeArrowheads="1"/>
          </p:cNvSpPr>
          <p:nvPr/>
        </p:nvSpPr>
        <p:spPr bwMode="auto">
          <a:xfrm>
            <a:off x="0" y="2816410"/>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b="1" dirty="0">
                <a:solidFill>
                  <a:schemeClr val="bg1"/>
                </a:solidFill>
                <a:highlight>
                  <a:srgbClr val="FFFF00"/>
                </a:highlight>
                <a:latin typeface="Arial" panose="020B0604020202020204" pitchFamily="34" charset="0"/>
                <a:cs typeface="Arial" panose="020B0604020202020204" pitchFamily="34" charset="0"/>
              </a:rPr>
              <a:t>Mentorship program name</a:t>
            </a:r>
          </a:p>
        </p:txBody>
      </p:sp>
      <p:sp>
        <p:nvSpPr>
          <p:cNvPr id="5" name="TextBox 4">
            <a:extLst>
              <a:ext uri="{FF2B5EF4-FFF2-40B4-BE49-F238E27FC236}">
                <a16:creationId xmlns:a16="http://schemas.microsoft.com/office/drawing/2014/main" id="{9255C053-D8DD-884F-B06D-E9C5703BD533}"/>
              </a:ext>
            </a:extLst>
          </p:cNvPr>
          <p:cNvSpPr txBox="1"/>
          <p:nvPr/>
        </p:nvSpPr>
        <p:spPr>
          <a:xfrm>
            <a:off x="4352131" y="5705784"/>
            <a:ext cx="3487737" cy="723275"/>
          </a:xfrm>
          <a:prstGeom prst="rect">
            <a:avLst/>
          </a:prstGeom>
          <a:noFill/>
        </p:spPr>
        <p:txBody>
          <a:bodyPr>
            <a:spAutoFit/>
          </a:bodyPr>
          <a:lstStyle/>
          <a:p>
            <a:pPr algn="ctr" eaLnBrk="1" fontAlgn="auto" hangingPunct="1">
              <a:spcBef>
                <a:spcPts val="0"/>
              </a:spcBef>
              <a:spcAft>
                <a:spcPts val="600"/>
              </a:spcAft>
              <a:defRPr/>
            </a:pPr>
            <a:r>
              <a:rPr lang="en-US" dirty="0">
                <a:solidFill>
                  <a:schemeClr val="bg2">
                    <a:lumMod val="50000"/>
                  </a:schemeClr>
                </a:solidFill>
                <a:highlight>
                  <a:srgbClr val="FFFF00"/>
                </a:highlight>
                <a:latin typeface="Arial" panose="020B0604020202020204" pitchFamily="34" charset="0"/>
                <a:cs typeface="Arial" panose="020B0604020202020204" pitchFamily="34" charset="0"/>
              </a:rPr>
              <a:t>Facilitator name</a:t>
            </a:r>
          </a:p>
          <a:p>
            <a:pPr algn="ctr" eaLnBrk="1" fontAlgn="auto" hangingPunct="1">
              <a:spcBef>
                <a:spcPts val="0"/>
              </a:spcBef>
              <a:spcAft>
                <a:spcPts val="600"/>
              </a:spcAft>
              <a:defRPr/>
            </a:pPr>
            <a:r>
              <a:rPr lang="en-US" dirty="0">
                <a:solidFill>
                  <a:schemeClr val="bg2">
                    <a:lumMod val="50000"/>
                  </a:schemeClr>
                </a:solidFill>
                <a:highlight>
                  <a:srgbClr val="FFFF00"/>
                </a:highlight>
                <a:latin typeface="Arial" panose="020B0604020202020204" pitchFamily="34" charset="0"/>
                <a:cs typeface="Arial" panose="020B0604020202020204" pitchFamily="34" charset="0"/>
              </a:rPr>
              <a:t>Presentation date</a:t>
            </a:r>
          </a:p>
        </p:txBody>
      </p:sp>
    </p:spTree>
    <p:extLst>
      <p:ext uri="{BB962C8B-B14F-4D97-AF65-F5344CB8AC3E}">
        <p14:creationId xmlns:p14="http://schemas.microsoft.com/office/powerpoint/2010/main" val="2031099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5728691"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Welcome!</a:t>
            </a:r>
          </a:p>
        </p:txBody>
      </p:sp>
      <p:sp>
        <p:nvSpPr>
          <p:cNvPr id="3" name="Slide Number Placeholder 2">
            <a:extLst>
              <a:ext uri="{FF2B5EF4-FFF2-40B4-BE49-F238E27FC236}">
                <a16:creationId xmlns:a16="http://schemas.microsoft.com/office/drawing/2014/main" id="{396ED7B3-36E2-4B52-9425-382EC7324ACF}"/>
              </a:ext>
            </a:extLst>
          </p:cNvPr>
          <p:cNvSpPr>
            <a:spLocks noGrp="1"/>
          </p:cNvSpPr>
          <p:nvPr>
            <p:ph type="sldNum" sz="quarter" idx="4"/>
          </p:nvPr>
        </p:nvSpPr>
        <p:spPr/>
        <p:txBody>
          <a:bodyPr/>
          <a:lstStyle/>
          <a:p>
            <a:fld id="{3884788F-3909-4E53-9C01-7D724614CA0D}" type="slidenum">
              <a:rPr lang="en-US" altLang="en-US" smtClean="0"/>
              <a:pPr/>
              <a:t>49</a:t>
            </a:fld>
            <a:endParaRPr lang="en-US" altLang="en-US" dirty="0"/>
          </a:p>
        </p:txBody>
      </p:sp>
      <p:graphicFrame>
        <p:nvGraphicFramePr>
          <p:cNvPr id="6" name="Table 4">
            <a:extLst>
              <a:ext uri="{FF2B5EF4-FFF2-40B4-BE49-F238E27FC236}">
                <a16:creationId xmlns:a16="http://schemas.microsoft.com/office/drawing/2014/main" id="{FF3E04BF-01D4-BB44-9B09-39F1E65EBBC0}"/>
              </a:ext>
            </a:extLst>
          </p:cNvPr>
          <p:cNvGraphicFramePr>
            <a:graphicFrameLocks noGrp="1"/>
          </p:cNvGraphicFramePr>
          <p:nvPr>
            <p:extLst>
              <p:ext uri="{D42A27DB-BD31-4B8C-83A1-F6EECF244321}">
                <p14:modId xmlns:p14="http://schemas.microsoft.com/office/powerpoint/2010/main" val="1689877802"/>
              </p:ext>
            </p:extLst>
          </p:nvPr>
        </p:nvGraphicFramePr>
        <p:xfrm>
          <a:off x="720000" y="1440000"/>
          <a:ext cx="10672930" cy="2262597"/>
        </p:xfrm>
        <a:graphic>
          <a:graphicData uri="http://schemas.openxmlformats.org/drawingml/2006/table">
            <a:tbl>
              <a:tblPr firstRow="1" bandRow="1">
                <a:tableStyleId>{2D5ABB26-0587-4C30-8999-92F81FD0307C}</a:tableStyleId>
              </a:tblPr>
              <a:tblGrid>
                <a:gridCol w="5336465">
                  <a:extLst>
                    <a:ext uri="{9D8B030D-6E8A-4147-A177-3AD203B41FA5}">
                      <a16:colId xmlns:a16="http://schemas.microsoft.com/office/drawing/2014/main" val="221172115"/>
                    </a:ext>
                  </a:extLst>
                </a:gridCol>
                <a:gridCol w="5336465">
                  <a:extLst>
                    <a:ext uri="{9D8B030D-6E8A-4147-A177-3AD203B41FA5}">
                      <a16:colId xmlns:a16="http://schemas.microsoft.com/office/drawing/2014/main" val="2133847896"/>
                    </a:ext>
                  </a:extLst>
                </a:gridCol>
              </a:tblGrid>
              <a:tr h="480649">
                <a:tc>
                  <a:txBody>
                    <a:bodyPr/>
                    <a:lstStyle/>
                    <a:p>
                      <a:r>
                        <a:rPr lang="en-US" sz="1800" b="1" dirty="0">
                          <a:solidFill>
                            <a:schemeClr val="tx1"/>
                          </a:solidFill>
                          <a:latin typeface="Arial" panose="020B0604020202020204" pitchFamily="34" charset="0"/>
                          <a:cs typeface="Arial" panose="020B0604020202020204" pitchFamily="34" charset="0"/>
                        </a:rPr>
                        <a:t>Training facilitator</a:t>
                      </a:r>
                    </a:p>
                  </a:txBody>
                  <a:tcPr/>
                </a:tc>
                <a:tc>
                  <a:txBody>
                    <a:bodyPr/>
                    <a:lstStyle/>
                    <a:p>
                      <a:r>
                        <a:rPr lang="en-US" sz="1800" b="1" dirty="0">
                          <a:solidFill>
                            <a:schemeClr val="tx1"/>
                          </a:solidFill>
                          <a:latin typeface="Arial" panose="020B0604020202020204" pitchFamily="34" charset="0"/>
                          <a:cs typeface="Arial" panose="020B0604020202020204" pitchFamily="34" charset="0"/>
                        </a:rPr>
                        <a:t>Program manager</a:t>
                      </a:r>
                    </a:p>
                  </a:txBody>
                  <a:tcPr/>
                </a:tc>
                <a:extLst>
                  <a:ext uri="{0D108BD9-81ED-4DB2-BD59-A6C34878D82A}">
                    <a16:rowId xmlns:a16="http://schemas.microsoft.com/office/drawing/2014/main" val="1427100569"/>
                  </a:ext>
                </a:extLst>
              </a:tr>
              <a:tr h="1781948">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tc>
                  <a:txBody>
                    <a:bodyPr/>
                    <a:lstStyle/>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Name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Title</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Organization</a:t>
                      </a:r>
                    </a:p>
                    <a:p>
                      <a:pPr eaLnBrk="1" fontAlgn="auto" hangingPunct="1">
                        <a:lnSpc>
                          <a:spcPts val="2080"/>
                        </a:lnSpc>
                        <a:spcBef>
                          <a:spcPts val="0"/>
                        </a:spcBef>
                        <a:spcAft>
                          <a:spcPts val="900"/>
                        </a:spcAft>
                        <a:defRPr/>
                      </a:pPr>
                      <a:r>
                        <a:rPr lang="en-US" sz="1600" dirty="0">
                          <a:solidFill>
                            <a:schemeClr val="tx1"/>
                          </a:solidFill>
                          <a:highlight>
                            <a:srgbClr val="FFFF00"/>
                          </a:highlight>
                          <a:latin typeface="Arial" panose="020B0604020202020204" pitchFamily="34" charset="0"/>
                          <a:cs typeface="Arial" panose="020B0604020202020204" pitchFamily="34" charset="0"/>
                        </a:rPr>
                        <a:t>Email</a:t>
                      </a:r>
                    </a:p>
                  </a:txBody>
                  <a:tcPr/>
                </a:tc>
                <a:extLst>
                  <a:ext uri="{0D108BD9-81ED-4DB2-BD59-A6C34878D82A}">
                    <a16:rowId xmlns:a16="http://schemas.microsoft.com/office/drawing/2014/main" val="122396307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9834081"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Overview: Training for Effective Mentees</a:t>
            </a:r>
          </a:p>
        </p:txBody>
      </p:sp>
      <p:graphicFrame>
        <p:nvGraphicFramePr>
          <p:cNvPr id="5" name="Table 5">
            <a:extLst>
              <a:ext uri="{FF2B5EF4-FFF2-40B4-BE49-F238E27FC236}">
                <a16:creationId xmlns:a16="http://schemas.microsoft.com/office/drawing/2014/main" id="{10FCD16F-D6CD-4EEF-95CD-BBE4DC16A8CD}"/>
              </a:ext>
            </a:extLst>
          </p:cNvPr>
          <p:cNvGraphicFramePr>
            <a:graphicFrameLocks noGrp="1"/>
          </p:cNvGraphicFramePr>
          <p:nvPr>
            <p:extLst>
              <p:ext uri="{D42A27DB-BD31-4B8C-83A1-F6EECF244321}">
                <p14:modId xmlns:p14="http://schemas.microsoft.com/office/powerpoint/2010/main" val="3052479878"/>
              </p:ext>
            </p:extLst>
          </p:nvPr>
        </p:nvGraphicFramePr>
        <p:xfrm>
          <a:off x="720000" y="1440000"/>
          <a:ext cx="10933894" cy="4213098"/>
        </p:xfrm>
        <a:graphic>
          <a:graphicData uri="http://schemas.openxmlformats.org/drawingml/2006/table">
            <a:tbl>
              <a:tblPr firstRow="1" bandRow="1">
                <a:tableStyleId>{5940675A-B579-460E-94D1-54222C63F5DA}</a:tableStyleId>
              </a:tblPr>
              <a:tblGrid>
                <a:gridCol w="2002415">
                  <a:extLst>
                    <a:ext uri="{9D8B030D-6E8A-4147-A177-3AD203B41FA5}">
                      <a16:colId xmlns:a16="http://schemas.microsoft.com/office/drawing/2014/main" val="1605056544"/>
                    </a:ext>
                  </a:extLst>
                </a:gridCol>
                <a:gridCol w="8931479">
                  <a:extLst>
                    <a:ext uri="{9D8B030D-6E8A-4147-A177-3AD203B41FA5}">
                      <a16:colId xmlns:a16="http://schemas.microsoft.com/office/drawing/2014/main" val="2330172173"/>
                    </a:ext>
                  </a:extLst>
                </a:gridCol>
              </a:tblGrid>
              <a:tr h="37084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highlight>
                            <a:srgbClr val="FFFF00"/>
                          </a:highlight>
                          <a:latin typeface="Arial" panose="020B0604020202020204" pitchFamily="34" charset="0"/>
                          <a:cs typeface="Arial" panose="020B0604020202020204" pitchFamily="34" charset="0"/>
                        </a:rPr>
                        <a:t>Time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a:latin typeface="Encode Sans" pitchFamily="2" charset="77"/>
                          <a:cs typeface="Arial" panose="020B0604020202020204" pitchFamily="34" charset="0"/>
                        </a:rPr>
                        <a:t>Workshop 1: Getting Prepared</a:t>
                      </a:r>
                    </a:p>
                  </a:txBody>
                  <a:tcPr anchor="ctr">
                    <a:solidFill>
                      <a:schemeClr val="bg1">
                        <a:lumMod val="85000"/>
                      </a:schemeClr>
                    </a:solidFill>
                  </a:tcPr>
                </a:tc>
                <a:extLst>
                  <a:ext uri="{0D108BD9-81ED-4DB2-BD59-A6C34878D82A}">
                    <a16:rowId xmlns:a16="http://schemas.microsoft.com/office/drawing/2014/main" val="85358269"/>
                  </a:ext>
                </a:extLst>
              </a:tr>
              <a:tr h="672018">
                <a:tc vMerge="1">
                  <a:txBody>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Learn about the mentorship program</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Meet the program participants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Debrief the activities: Mentee preparation and self-assessments</a:t>
                      </a:r>
                    </a:p>
                  </a:txBody>
                  <a:tcPr/>
                </a:tc>
                <a:extLst>
                  <a:ext uri="{0D108BD9-81ED-4DB2-BD59-A6C34878D82A}">
                    <a16:rowId xmlns:a16="http://schemas.microsoft.com/office/drawing/2014/main" val="826091527"/>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Preparation break: </a:t>
                      </a:r>
                      <a:r>
                        <a:rPr lang="en-US" sz="1600" b="0" dirty="0">
                          <a:latin typeface="Arial" panose="020B0604020202020204" pitchFamily="34" charset="0"/>
                          <a:cs typeface="Arial" panose="020B0604020202020204" pitchFamily="34" charset="0"/>
                        </a:rPr>
                        <a:t>Complete preparation activities and connect with mentor</a:t>
                      </a:r>
                    </a:p>
                  </a:txBody>
                  <a:tcPr anchor="ctr">
                    <a:noFill/>
                  </a:tcPr>
                </a:tc>
                <a:tc hMerge="1">
                  <a:txBody>
                    <a:bodyPr/>
                    <a:lstStyle/>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3563943"/>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highlight>
                            <a:srgbClr val="FFFF00"/>
                          </a:highlight>
                          <a:latin typeface="Arial" panose="020B0604020202020204" pitchFamily="34" charset="0"/>
                          <a:cs typeface="Arial" panose="020B0604020202020204" pitchFamily="34" charset="0"/>
                        </a:rPr>
                        <a:t>Time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latin typeface="Encode Sans" pitchFamily="2" charset="77"/>
                          <a:ea typeface="+mn-ea"/>
                          <a:cs typeface="Arial" panose="020B0604020202020204" pitchFamily="34" charset="0"/>
                        </a:rPr>
                        <a:t>Workshop 2: Setting the Stage</a:t>
                      </a:r>
                    </a:p>
                  </a:txBody>
                  <a:tcPr anchor="ctr">
                    <a:solidFill>
                      <a:schemeClr val="bg1">
                        <a:lumMod val="85000"/>
                      </a:schemeClr>
                    </a:solidFill>
                  </a:tcPr>
                </a:tc>
                <a:extLst>
                  <a:ext uri="{0D108BD9-81ED-4DB2-BD59-A6C34878D82A}">
                    <a16:rowId xmlns:a16="http://schemas.microsoft.com/office/drawing/2014/main" val="1858562881"/>
                  </a:ext>
                </a:extLst>
              </a:tr>
              <a:tr h="21199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dirty="0">
                        <a:latin typeface="Arial" panose="020B0604020202020204" pitchFamily="34" charset="0"/>
                        <a:cs typeface="Arial" panose="020B0604020202020204" pitchFamily="34" charset="0"/>
                      </a:endParaRPr>
                    </a:p>
                  </a:txBody>
                  <a:tcPr anchor="ctr">
                    <a:noFill/>
                  </a:tcPr>
                </a:tc>
                <a:tc>
                  <a:txBody>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Discuss the role of the mentee and how to be effective</a:t>
                      </a:r>
                    </a:p>
                    <a:p>
                      <a:pPr marL="342900" indent="-342900">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Debrief the homework: Mentorship quiz and expectations for the program</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Complete the activity: Networking exercise</a:t>
                      </a:r>
                    </a:p>
                  </a:txBody>
                  <a:tcPr anchor="ctr">
                    <a:noFill/>
                  </a:tcPr>
                </a:tc>
                <a:extLst>
                  <a:ext uri="{0D108BD9-81ED-4DB2-BD59-A6C34878D82A}">
                    <a16:rowId xmlns:a16="http://schemas.microsoft.com/office/drawing/2014/main" val="3832097765"/>
                  </a:ext>
                </a:extLst>
              </a:tr>
              <a:tr h="2119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Preparation break: </a:t>
                      </a:r>
                      <a:r>
                        <a:rPr lang="en-US" sz="1600" b="0" dirty="0">
                          <a:latin typeface="Arial" panose="020B0604020202020204" pitchFamily="34" charset="0"/>
                          <a:cs typeface="Arial" panose="020B0604020202020204" pitchFamily="34" charset="0"/>
                        </a:rPr>
                        <a:t>Complete preparation activities and connect with mentor</a:t>
                      </a:r>
                    </a:p>
                  </a:txBody>
                  <a:tcPr anchor="ctr">
                    <a:noFill/>
                  </a:tcPr>
                </a:tc>
                <a:tc hMerge="1">
                  <a:txBody>
                    <a:bodyPr/>
                    <a:lstStyle/>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txBody>
                  <a:tcPr anchor="ctr">
                    <a:noFill/>
                  </a:tcPr>
                </a:tc>
                <a:extLst>
                  <a:ext uri="{0D108BD9-81ED-4DB2-BD59-A6C34878D82A}">
                    <a16:rowId xmlns:a16="http://schemas.microsoft.com/office/drawing/2014/main" val="1006909332"/>
                  </a:ext>
                </a:extLst>
              </a:tr>
              <a:tr h="21199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highlight>
                            <a:srgbClr val="FFFF00"/>
                          </a:highlight>
                          <a:latin typeface="Arial" panose="020B0604020202020204" pitchFamily="34" charset="0"/>
                          <a:cs typeface="Arial" panose="020B0604020202020204" pitchFamily="34" charset="0"/>
                        </a:rPr>
                        <a:t>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highlight>
                            <a:srgbClr val="FFFF00"/>
                          </a:highlight>
                          <a:latin typeface="Arial" panose="020B0604020202020204" pitchFamily="34" charset="0"/>
                          <a:cs typeface="Arial" panose="020B0604020202020204" pitchFamily="34" charset="0"/>
                        </a:rPr>
                        <a:t>Time</a:t>
                      </a:r>
                    </a:p>
                  </a:txBody>
                  <a:tcPr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kern="1200" dirty="0">
                          <a:solidFill>
                            <a:schemeClr val="tx1"/>
                          </a:solidFill>
                          <a:latin typeface="Encode Sans" pitchFamily="2" charset="77"/>
                          <a:ea typeface="+mn-ea"/>
                          <a:cs typeface="Arial" panose="020B0604020202020204" pitchFamily="34" charset="0"/>
                        </a:rPr>
                        <a:t>Workshop 3: Developing Together</a:t>
                      </a:r>
                    </a:p>
                  </a:txBody>
                  <a:tcPr anchor="ctr">
                    <a:solidFill>
                      <a:schemeClr val="bg1">
                        <a:lumMod val="85000"/>
                      </a:schemeClr>
                    </a:solidFill>
                  </a:tcPr>
                </a:tc>
                <a:extLst>
                  <a:ext uri="{0D108BD9-81ED-4DB2-BD59-A6C34878D82A}">
                    <a16:rowId xmlns:a16="http://schemas.microsoft.com/office/drawing/2014/main" val="2904053075"/>
                  </a:ext>
                </a:extLst>
              </a:tr>
              <a:tr h="21199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a:txBody>
                  <a:tcPr anchor="ctr">
                    <a:noFill/>
                  </a:tcPr>
                </a:tc>
                <a:tc>
                  <a:txBody>
                    <a:bodyPr/>
                    <a:lstStyle/>
                    <a:p>
                      <a:pPr marL="342900" indent="-342900">
                        <a:lnSpc>
                          <a:spcPct val="107000"/>
                        </a:lnSpc>
                        <a:spcBef>
                          <a:spcPts val="0"/>
                        </a:spcBef>
                        <a:spcAft>
                          <a:spcPts val="0"/>
                        </a:spcAft>
                        <a:buFont typeface="Arial" panose="020B0604020202020204" pitchFamily="34" charset="0"/>
                        <a:buChar char="•"/>
                      </a:pPr>
                      <a:r>
                        <a:rPr lang="en-US" sz="1600" b="0" dirty="0">
                          <a:effectLst/>
                          <a:latin typeface="Arial" panose="020B0604020202020204" pitchFamily="34" charset="0"/>
                          <a:ea typeface="Calibri" panose="020F0502020204030204" pitchFamily="34" charset="0"/>
                          <a:cs typeface="Times New Roman" panose="02020603050405020304" pitchFamily="18" charset="0"/>
                        </a:rPr>
                        <a:t>Debrief the homework: Discussing conflict or challenges with your mentor</a:t>
                      </a:r>
                    </a:p>
                    <a:p>
                      <a:pPr marL="342900" indent="-342900">
                        <a:lnSpc>
                          <a:spcPct val="107000"/>
                        </a:lnSpc>
                        <a:spcBef>
                          <a:spcPts val="0"/>
                        </a:spcBef>
                        <a:spcAft>
                          <a:spcPts val="0"/>
                        </a:spcAft>
                        <a:buFont typeface="Arial" panose="020B0604020202020204" pitchFamily="34" charset="0"/>
                        <a:buChar char="•"/>
                      </a:pPr>
                      <a:r>
                        <a:rPr lang="en-US" sz="1600" b="0" dirty="0">
                          <a:effectLst/>
                          <a:latin typeface="Arial" panose="020B0604020202020204" pitchFamily="34" charset="0"/>
                          <a:ea typeface="Calibri" panose="020F0502020204030204" pitchFamily="34" charset="0"/>
                          <a:cs typeface="Times New Roman" panose="02020603050405020304" pitchFamily="18" charset="0"/>
                        </a:rPr>
                        <a:t>Complete the activity: Facilitating reflection</a:t>
                      </a:r>
                    </a:p>
                    <a:p>
                      <a:pPr marL="342900" indent="-342900">
                        <a:lnSpc>
                          <a:spcPct val="107000"/>
                        </a:lnSpc>
                        <a:spcBef>
                          <a:spcPts val="0"/>
                        </a:spcBef>
                        <a:spcAft>
                          <a:spcPts val="0"/>
                        </a:spcAft>
                        <a:buFont typeface="Arial" panose="020B0604020202020204" pitchFamily="34" charset="0"/>
                        <a:buChar char="•"/>
                      </a:pPr>
                      <a:r>
                        <a:rPr lang="en-US" sz="1600" b="0" dirty="0">
                          <a:effectLst/>
                          <a:latin typeface="Arial" panose="020B0604020202020204" pitchFamily="34" charset="0"/>
                          <a:ea typeface="Calibri" panose="020F0502020204030204" pitchFamily="34" charset="0"/>
                          <a:cs typeface="Times New Roman" panose="02020603050405020304" pitchFamily="18" charset="0"/>
                        </a:rPr>
                        <a:t>Discuss your experience </a:t>
                      </a:r>
                      <a:r>
                        <a:rPr lang="en-US" sz="1600" b="0" dirty="0">
                          <a:latin typeface="Arial" panose="020B0604020202020204" pitchFamily="34" charset="0"/>
                          <a:ea typeface="Calibri" panose="020F0502020204030204" pitchFamily="34" charset="0"/>
                          <a:cs typeface="Times New Roman" panose="02020603050405020304" pitchFamily="18" charset="0"/>
                        </a:rPr>
                        <a:t>in the program so far</a:t>
                      </a:r>
                    </a:p>
                  </a:txBody>
                  <a:tcPr anchor="ctr">
                    <a:noFill/>
                  </a:tcPr>
                </a:tc>
                <a:extLst>
                  <a:ext uri="{0D108BD9-81ED-4DB2-BD59-A6C34878D82A}">
                    <a16:rowId xmlns:a16="http://schemas.microsoft.com/office/drawing/2014/main" val="1592355126"/>
                  </a:ext>
                </a:extLst>
              </a:tr>
            </a:tbl>
          </a:graphicData>
        </a:graphic>
      </p:graphicFrame>
      <p:sp>
        <p:nvSpPr>
          <p:cNvPr id="3" name="Slide Number Placeholder 2">
            <a:extLst>
              <a:ext uri="{FF2B5EF4-FFF2-40B4-BE49-F238E27FC236}">
                <a16:creationId xmlns:a16="http://schemas.microsoft.com/office/drawing/2014/main" id="{C1E4BE61-D14A-4831-BFD2-A404C4F7C768}"/>
              </a:ext>
            </a:extLst>
          </p:cNvPr>
          <p:cNvSpPr>
            <a:spLocks noGrp="1"/>
          </p:cNvSpPr>
          <p:nvPr>
            <p:ph type="sldNum" sz="quarter" idx="4"/>
          </p:nvPr>
        </p:nvSpPr>
        <p:spPr/>
        <p:txBody>
          <a:bodyPr/>
          <a:lstStyle/>
          <a:p>
            <a:fld id="{3884788F-3909-4E53-9C01-7D724614CA0D}" type="slidenum">
              <a:rPr lang="en-US" altLang="en-US" smtClean="0"/>
              <a:pPr/>
              <a:t>5</a:t>
            </a:fld>
            <a:endParaRPr lang="en-US" altLang="en-US" dirty="0"/>
          </a:p>
        </p:txBody>
      </p:sp>
    </p:spTree>
    <p:extLst>
      <p:ext uri="{BB962C8B-B14F-4D97-AF65-F5344CB8AC3E}">
        <p14:creationId xmlns:p14="http://schemas.microsoft.com/office/powerpoint/2010/main" val="962608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CDCC88-EB7E-4518-9604-4232BB09CBAA}"/>
              </a:ext>
            </a:extLst>
          </p:cNvPr>
          <p:cNvSpPr txBox="1"/>
          <p:nvPr/>
        </p:nvSpPr>
        <p:spPr>
          <a:xfrm>
            <a:off x="1357937" y="2019960"/>
            <a:ext cx="9528370" cy="1015663"/>
          </a:xfrm>
          <a:prstGeom prst="rect">
            <a:avLst/>
          </a:prstGeom>
          <a:noFill/>
        </p:spPr>
        <p:txBody>
          <a:bodyPr wrap="square" rtlCol="0">
            <a:spAutoFit/>
          </a:bodyPr>
          <a:lstStyle/>
          <a:p>
            <a:pPr algn="ctr" rtl="0" fontAlgn="base"/>
            <a:r>
              <a:rPr lang="en-US" sz="2000" b="1" i="0" u="none" strike="noStrike" dirty="0">
                <a:effectLst/>
                <a:latin typeface="Arial" panose="020B0604020202020204" pitchFamily="34" charset="0"/>
              </a:rPr>
              <a:t>We respect and acknowledge Indigenous Peoples (First Nations, Inuit and Métis) as the Keepers of the Territory </a:t>
            </a:r>
            <a:r>
              <a:rPr lang="en-US" sz="2000" b="0" i="0" dirty="0">
                <a:effectLst/>
                <a:latin typeface="Arial" panose="020B0604020202020204" pitchFamily="34" charset="0"/>
              </a:rPr>
              <a:t>​</a:t>
            </a:r>
            <a:r>
              <a:rPr lang="en-US" sz="2000" b="1" i="0" u="none" strike="noStrike" dirty="0">
                <a:effectLst/>
                <a:latin typeface="Arial" panose="020B0604020202020204" pitchFamily="34" charset="0"/>
              </a:rPr>
              <a:t>upon which we’ll be learning today.</a:t>
            </a:r>
            <a:endParaRPr lang="en-US" sz="2000" b="0" i="0" dirty="0">
              <a:effectLst/>
              <a:latin typeface="Segoe UI" panose="020B0502040204020203" pitchFamily="34" charset="0"/>
            </a:endParaRPr>
          </a:p>
          <a:p>
            <a:endParaRPr lang="en-US" sz="2000" dirty="0"/>
          </a:p>
        </p:txBody>
      </p:sp>
      <p:sp>
        <p:nvSpPr>
          <p:cNvPr id="3" name="Slide Number Placeholder 2">
            <a:extLst>
              <a:ext uri="{FF2B5EF4-FFF2-40B4-BE49-F238E27FC236}">
                <a16:creationId xmlns:a16="http://schemas.microsoft.com/office/drawing/2014/main" id="{A4C1D440-E641-4CE5-B772-916B37B1145B}"/>
              </a:ext>
            </a:extLst>
          </p:cNvPr>
          <p:cNvSpPr>
            <a:spLocks noGrp="1"/>
          </p:cNvSpPr>
          <p:nvPr>
            <p:ph type="sldNum" sz="quarter" idx="4"/>
          </p:nvPr>
        </p:nvSpPr>
        <p:spPr/>
        <p:txBody>
          <a:bodyPr/>
          <a:lstStyle/>
          <a:p>
            <a:fld id="{3884788F-3909-4E53-9C01-7D724614CA0D}" type="slidenum">
              <a:rPr lang="en-US" altLang="en-US" smtClean="0"/>
              <a:pPr/>
              <a:t>50</a:t>
            </a:fld>
            <a:endParaRPr lang="en-US" altLang="en-US" dirty="0"/>
          </a:p>
        </p:txBody>
      </p:sp>
    </p:spTree>
    <p:extLst>
      <p:ext uri="{BB962C8B-B14F-4D97-AF65-F5344CB8AC3E}">
        <p14:creationId xmlns:p14="http://schemas.microsoft.com/office/powerpoint/2010/main" val="2308390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Training for Effective Mentees</a:t>
            </a:r>
          </a:p>
        </p:txBody>
      </p:sp>
      <p:sp>
        <p:nvSpPr>
          <p:cNvPr id="5" name="TextBox 4">
            <a:extLst>
              <a:ext uri="{FF2B5EF4-FFF2-40B4-BE49-F238E27FC236}">
                <a16:creationId xmlns:a16="http://schemas.microsoft.com/office/drawing/2014/main" id="{06A8A4D5-9CA6-4048-8DD1-B3CF024E4905}"/>
              </a:ext>
            </a:extLst>
          </p:cNvPr>
          <p:cNvSpPr txBox="1"/>
          <p:nvPr/>
        </p:nvSpPr>
        <p:spPr>
          <a:xfrm>
            <a:off x="720000" y="1440000"/>
            <a:ext cx="10691211" cy="2744341"/>
          </a:xfrm>
          <a:prstGeom prst="rect">
            <a:avLst/>
          </a:prstGeom>
          <a:noFill/>
        </p:spPr>
        <p:txBody>
          <a:bodyPr wrap="square">
            <a:spAutoFit/>
          </a:bodyPr>
          <a:lstStyle/>
          <a:p>
            <a:pPr eaLnBrk="1" fontAlgn="auto" hangingPunct="1">
              <a:spcBef>
                <a:spcPts val="0"/>
              </a:spcBef>
              <a:spcAft>
                <a:spcPts val="0"/>
              </a:spcAft>
              <a:defRPr/>
            </a:pPr>
            <a:r>
              <a:rPr lang="en-US" sz="1600" b="1" dirty="0">
                <a:latin typeface="Arial" panose="020B0604020202020204" pitchFamily="34" charset="0"/>
                <a:cs typeface="Arial" panose="020B0604020202020204" pitchFamily="34" charset="0"/>
              </a:rPr>
              <a:t>Workshop agenda</a:t>
            </a:r>
          </a:p>
          <a:p>
            <a:pPr marL="284400" indent="-284400">
              <a:spcBef>
                <a:spcPts val="200"/>
              </a:spcBef>
              <a:spcAft>
                <a:spcPts val="0"/>
              </a:spcAft>
              <a:buFont typeface="Arial" panose="020B0604020202020204" pitchFamily="34" charset="0"/>
              <a:buChar char="•"/>
            </a:pPr>
            <a:r>
              <a:rPr lang="en-US" sz="1600" b="1" dirty="0">
                <a:effectLst/>
                <a:latin typeface="Arial" panose="020B0604020202020204" pitchFamily="34" charset="0"/>
                <a:ea typeface="Calibri" panose="020F0502020204030204" pitchFamily="34" charset="0"/>
                <a:cs typeface="Times New Roman" panose="02020603050405020304" pitchFamily="18" charset="0"/>
              </a:rPr>
              <a:t>Debrief</a:t>
            </a:r>
            <a:r>
              <a:rPr lang="en-US" sz="1600" dirty="0">
                <a:effectLst/>
                <a:latin typeface="Arial" panose="020B0604020202020204" pitchFamily="34" charset="0"/>
                <a:ea typeface="Calibri" panose="020F0502020204030204" pitchFamily="34" charset="0"/>
                <a:cs typeface="Times New Roman" panose="02020603050405020304" pitchFamily="18" charset="0"/>
              </a:rPr>
              <a:t> the homework: </a:t>
            </a:r>
            <a:r>
              <a:rPr lang="en-US" sz="1600" b="0" dirty="0">
                <a:effectLst/>
                <a:latin typeface="Arial" panose="020B0604020202020204" pitchFamily="34" charset="0"/>
                <a:ea typeface="Calibri" panose="020F0502020204030204" pitchFamily="34" charset="0"/>
                <a:cs typeface="Times New Roman" panose="02020603050405020304" pitchFamily="18" charset="0"/>
              </a:rPr>
              <a:t>Discussing conflict or challenges with your mentor</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284400" marR="0" lvl="0" indent="-284400">
              <a:spcBef>
                <a:spcPts val="200"/>
              </a:spcBef>
              <a:spcAft>
                <a:spcPts val="0"/>
              </a:spcAft>
              <a:buFont typeface="Arial" panose="020B0604020202020204" pitchFamily="34" charset="0"/>
              <a:buChar char="•"/>
            </a:pPr>
            <a:r>
              <a:rPr lang="en-US" sz="1600" b="1" dirty="0">
                <a:effectLst/>
                <a:latin typeface="Arial" panose="020B0604020202020204" pitchFamily="34" charset="0"/>
                <a:ea typeface="Calibri" panose="020F0502020204030204" pitchFamily="34" charset="0"/>
                <a:cs typeface="Times New Roman" panose="02020603050405020304" pitchFamily="18" charset="0"/>
              </a:rPr>
              <a:t>Complete </a:t>
            </a:r>
            <a:r>
              <a:rPr lang="en-US" sz="1600" dirty="0">
                <a:effectLst/>
                <a:latin typeface="Arial" panose="020B0604020202020204" pitchFamily="34" charset="0"/>
                <a:ea typeface="Calibri" panose="020F0502020204030204" pitchFamily="34" charset="0"/>
                <a:cs typeface="Times New Roman" panose="02020603050405020304" pitchFamily="18" charset="0"/>
              </a:rPr>
              <a:t>the</a:t>
            </a:r>
            <a:r>
              <a:rPr lang="en-US" sz="1600" b="1" dirty="0">
                <a:effectLst/>
                <a:latin typeface="Arial" panose="020B0604020202020204" pitchFamily="34" charset="0"/>
                <a:ea typeface="Calibri" panose="020F0502020204030204" pitchFamily="34" charset="0"/>
                <a:cs typeface="Times New Roman" panose="02020603050405020304" pitchFamily="18" charset="0"/>
              </a:rPr>
              <a:t> </a:t>
            </a:r>
            <a:r>
              <a:rPr lang="en-US" sz="1600" dirty="0">
                <a:effectLst/>
                <a:latin typeface="Arial" panose="020B0604020202020204" pitchFamily="34" charset="0"/>
                <a:ea typeface="Calibri" panose="020F0502020204030204" pitchFamily="34" charset="0"/>
                <a:cs typeface="Times New Roman" panose="02020603050405020304" pitchFamily="18" charset="0"/>
              </a:rPr>
              <a:t>activity: Facilitating reflection</a:t>
            </a:r>
          </a:p>
          <a:p>
            <a:pPr marL="284400" indent="-284400">
              <a:spcBef>
                <a:spcPts val="200"/>
              </a:spcBef>
              <a:spcAft>
                <a:spcPts val="0"/>
              </a:spcAft>
              <a:buFont typeface="Arial" panose="020B0604020202020204" pitchFamily="34" charset="0"/>
              <a:buChar char="•"/>
            </a:pPr>
            <a:r>
              <a:rPr lang="en-US" sz="1600" b="1" dirty="0">
                <a:effectLst/>
                <a:latin typeface="Arial" panose="020B0604020202020204" pitchFamily="34" charset="0"/>
                <a:ea typeface="Calibri" panose="020F0502020204030204" pitchFamily="34" charset="0"/>
                <a:cs typeface="Times New Roman" panose="02020603050405020304" pitchFamily="18" charset="0"/>
              </a:rPr>
              <a:t>Discuss</a:t>
            </a:r>
            <a:r>
              <a:rPr lang="en-US" sz="1600" dirty="0">
                <a:effectLst/>
                <a:latin typeface="Arial" panose="020B0604020202020204" pitchFamily="34" charset="0"/>
                <a:ea typeface="Calibri" panose="020F0502020204030204" pitchFamily="34" charset="0"/>
                <a:cs typeface="Times New Roman" panose="02020603050405020304" pitchFamily="18" charset="0"/>
              </a:rPr>
              <a:t> your experience </a:t>
            </a:r>
            <a:r>
              <a:rPr lang="en-US" sz="1600" dirty="0">
                <a:latin typeface="Arial" panose="020B0604020202020204" pitchFamily="34" charset="0"/>
                <a:ea typeface="Calibri" panose="020F0502020204030204" pitchFamily="34" charset="0"/>
                <a:cs typeface="Times New Roman" panose="02020603050405020304" pitchFamily="18" charset="0"/>
              </a:rPr>
              <a:t>in the program so far</a:t>
            </a:r>
          </a:p>
          <a:p>
            <a:pPr>
              <a:spcBef>
                <a:spcPts val="1200"/>
              </a:spcBef>
            </a:pPr>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develop effective mentees, participants must understand their role as the driver of their mentorship experience</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provide mentees with the connections, knowledge and tools to be used throughout the duration of their experience in the mentorship program</a:t>
            </a:r>
          </a:p>
        </p:txBody>
      </p:sp>
      <p:sp>
        <p:nvSpPr>
          <p:cNvPr id="3" name="Slide Number Placeholder 2">
            <a:extLst>
              <a:ext uri="{FF2B5EF4-FFF2-40B4-BE49-F238E27FC236}">
                <a16:creationId xmlns:a16="http://schemas.microsoft.com/office/drawing/2014/main" id="{2E643C65-6097-4B00-9AC1-70615A218E2D}"/>
              </a:ext>
            </a:extLst>
          </p:cNvPr>
          <p:cNvSpPr>
            <a:spLocks noGrp="1"/>
          </p:cNvSpPr>
          <p:nvPr>
            <p:ph type="sldNum" sz="quarter" idx="4"/>
          </p:nvPr>
        </p:nvSpPr>
        <p:spPr/>
        <p:txBody>
          <a:bodyPr/>
          <a:lstStyle/>
          <a:p>
            <a:fld id="{3884788F-3909-4E53-9C01-7D724614CA0D}" type="slidenum">
              <a:rPr lang="en-US" altLang="en-US" smtClean="0"/>
              <a:pPr/>
              <a:t>51</a:t>
            </a:fld>
            <a:endParaRPr lang="en-US" altLang="en-US" dirty="0"/>
          </a:p>
        </p:txBody>
      </p:sp>
    </p:spTree>
    <p:extLst>
      <p:ext uri="{BB962C8B-B14F-4D97-AF65-F5344CB8AC3E}">
        <p14:creationId xmlns:p14="http://schemas.microsoft.com/office/powerpoint/2010/main" val="32287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Debrief</a:t>
            </a:r>
          </a:p>
        </p:txBody>
      </p:sp>
    </p:spTree>
    <p:extLst>
      <p:ext uri="{BB962C8B-B14F-4D97-AF65-F5344CB8AC3E}">
        <p14:creationId xmlns:p14="http://schemas.microsoft.com/office/powerpoint/2010/main" val="4066644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a:spcBef>
                <a:spcPts val="0"/>
              </a:spcBef>
              <a:spcAft>
                <a:spcPts val="0"/>
              </a:spcAft>
            </a:pPr>
            <a:r>
              <a:rPr lang="en-US" sz="2000" b="1" dirty="0">
                <a:solidFill>
                  <a:srgbClr val="C00000"/>
                </a:solidFill>
                <a:effectLst/>
                <a:latin typeface="Encode Sans" pitchFamily="2" charset="77"/>
                <a:ea typeface="Calibri" panose="020F0502020204030204" pitchFamily="34" charset="0"/>
                <a:cs typeface="Times New Roman" panose="02020603050405020304" pitchFamily="18" charset="0"/>
              </a:rPr>
              <a:t>Debrief the homework: Discussing conflict or challenges with your mentor</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10290378" cy="220060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Mentorship programs provide a safe place for mentees to understand and practice how to manage conflict and challenges</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identify strategies and resources to help address conflict, both within and outside of a mentorship program</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918AA4BA-1650-41C5-B03A-FE25512AB415}"/>
              </a:ext>
            </a:extLst>
          </p:cNvPr>
          <p:cNvSpPr>
            <a:spLocks noGrp="1"/>
          </p:cNvSpPr>
          <p:nvPr>
            <p:ph type="sldNum" sz="quarter" idx="4"/>
          </p:nvPr>
        </p:nvSpPr>
        <p:spPr/>
        <p:txBody>
          <a:bodyPr/>
          <a:lstStyle/>
          <a:p>
            <a:fld id="{3884788F-3909-4E53-9C01-7D724614CA0D}" type="slidenum">
              <a:rPr lang="en-US" altLang="en-US" smtClean="0"/>
              <a:pPr/>
              <a:t>53</a:t>
            </a:fld>
            <a:endParaRPr lang="en-US" altLang="en-US" dirty="0"/>
          </a:p>
        </p:txBody>
      </p:sp>
    </p:spTree>
    <p:extLst>
      <p:ext uri="{BB962C8B-B14F-4D97-AF65-F5344CB8AC3E}">
        <p14:creationId xmlns:p14="http://schemas.microsoft.com/office/powerpoint/2010/main" val="686170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10912208"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Debrief: Discussing conflict or challenges with your mentor</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742807" cy="2523768"/>
          </a:xfrm>
          <a:prstGeom prst="rect">
            <a:avLst/>
          </a:prstGeom>
          <a:noFill/>
        </p:spPr>
        <p:txBody>
          <a:bodyPr wrap="square" lIns="91440" tIns="45720" rIns="91440" bIns="45720" anchor="t">
            <a:spAutoFit/>
          </a:bodyPr>
          <a:lstStyle/>
          <a:p>
            <a:pPr eaLnBrk="1" fontAlgn="auto" hangingPunct="1">
              <a:spcBef>
                <a:spcPts val="0"/>
              </a:spcBef>
              <a:spcAft>
                <a:spcPts val="1200"/>
              </a:spcAft>
              <a:defRPr/>
            </a:pPr>
            <a:r>
              <a:rPr lang="en-US" sz="1600" dirty="0">
                <a:latin typeface="Arial"/>
                <a:cs typeface="Arial"/>
              </a:rPr>
              <a:t>In your breakout room, reflect on your experiences with conflict. Go to the activity in section 3.3 of the </a:t>
            </a:r>
            <a:r>
              <a:rPr lang="en-US" sz="1600" b="1" dirty="0">
                <a:latin typeface="Arial"/>
                <a:cs typeface="Arial"/>
              </a:rPr>
              <a:t>Mentee Workbook</a:t>
            </a:r>
            <a:r>
              <a:rPr lang="en-US" sz="1600" dirty="0">
                <a:latin typeface="Arial"/>
                <a:cs typeface="Arial"/>
              </a:rPr>
              <a:t>, Discussing conflict or challenges with your mentor. </a:t>
            </a:r>
          </a:p>
          <a:p>
            <a:pPr eaLnBrk="1" fontAlgn="auto" hangingPunct="1">
              <a:spcBef>
                <a:spcPts val="0"/>
              </a:spcBef>
              <a:spcAft>
                <a:spcPts val="0"/>
              </a:spcAft>
              <a:defRPr/>
            </a:pPr>
            <a:r>
              <a:rPr lang="en-US" sz="1600" b="1" dirty="0">
                <a:latin typeface="Arial"/>
                <a:cs typeface="Arial"/>
              </a:rPr>
              <a:t>Question to consider:</a:t>
            </a:r>
          </a:p>
          <a:p>
            <a:pPr marL="285750" indent="-285750" eaLnBrk="1" fontAlgn="auto" hangingPunct="1">
              <a:spcBef>
                <a:spcPts val="200"/>
              </a:spcBef>
              <a:spcAft>
                <a:spcPts val="300"/>
              </a:spcAft>
              <a:buFont typeface="Arial" panose="020B0604020202020204" pitchFamily="34" charset="0"/>
              <a:buChar char="•"/>
              <a:defRPr/>
            </a:pPr>
            <a:r>
              <a:rPr lang="en-US" sz="1600" dirty="0">
                <a:latin typeface="Arial"/>
                <a:cs typeface="Arial"/>
              </a:rPr>
              <a:t>Do you feel confident in your ability to address conflict if it arises?</a:t>
            </a:r>
          </a:p>
          <a:p>
            <a:pPr marL="285750" indent="-285750" eaLnBrk="1" fontAlgn="auto" hangingPunct="1">
              <a:spcBef>
                <a:spcPts val="200"/>
              </a:spcBef>
              <a:spcAft>
                <a:spcPts val="300"/>
              </a:spcAft>
              <a:buFont typeface="Arial" panose="020B0604020202020204" pitchFamily="34" charset="0"/>
              <a:buChar char="•"/>
              <a:defRPr/>
            </a:pPr>
            <a:r>
              <a:rPr lang="en-US" sz="1600" dirty="0">
                <a:latin typeface="Arial"/>
                <a:cs typeface="Arial"/>
              </a:rPr>
              <a:t>What conflict management resources have been helpful to you? </a:t>
            </a:r>
          </a:p>
          <a:p>
            <a:pPr marL="285750" indent="-285750" eaLnBrk="1" fontAlgn="auto" hangingPunct="1">
              <a:spcBef>
                <a:spcPts val="200"/>
              </a:spcBef>
              <a:spcAft>
                <a:spcPts val="0"/>
              </a:spcAft>
              <a:buFont typeface="Arial" panose="020B0604020202020204" pitchFamily="34" charset="0"/>
              <a:buChar char="•"/>
              <a:defRPr/>
            </a:pPr>
            <a:r>
              <a:rPr lang="en-US" sz="1600" dirty="0">
                <a:latin typeface="Arial"/>
                <a:cs typeface="Arial"/>
              </a:rPr>
              <a:t>Could this resource be applied to conflict with others? Coaches, parents or guardians, athletes or participants?</a:t>
            </a:r>
          </a:p>
          <a:p>
            <a:pPr eaLnBrk="1" fontAlgn="auto" hangingPunct="1">
              <a:spcBef>
                <a:spcPts val="1200"/>
              </a:spcBef>
              <a:spcAft>
                <a:spcPts val="0"/>
              </a:spcAft>
              <a:defRPr/>
            </a:pPr>
            <a:r>
              <a:rPr lang="en-US" sz="1600" dirty="0">
                <a:latin typeface="Arial"/>
                <a:cs typeface="Arial"/>
              </a:rPr>
              <a:t>After our breakout sessions end, we’ll have a group debrief in the main room. Please select a group member to share your group’s conversation highlights. </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7C47BCF-49E9-4110-804E-4AC5546ABF19}"/>
              </a:ext>
            </a:extLst>
          </p:cNvPr>
          <p:cNvSpPr>
            <a:spLocks noGrp="1"/>
          </p:cNvSpPr>
          <p:nvPr>
            <p:ph type="sldNum" sz="quarter" idx="4"/>
          </p:nvPr>
        </p:nvSpPr>
        <p:spPr/>
        <p:txBody>
          <a:bodyPr/>
          <a:lstStyle/>
          <a:p>
            <a:fld id="{3884788F-3909-4E53-9C01-7D724614CA0D}" type="slidenum">
              <a:rPr lang="en-US" altLang="en-US" smtClean="0"/>
              <a:pPr/>
              <a:t>54</a:t>
            </a:fld>
            <a:endParaRPr lang="en-US" altLang="en-US" dirty="0"/>
          </a:p>
        </p:txBody>
      </p:sp>
    </p:spTree>
    <p:extLst>
      <p:ext uri="{BB962C8B-B14F-4D97-AF65-F5344CB8AC3E}">
        <p14:creationId xmlns:p14="http://schemas.microsoft.com/office/powerpoint/2010/main" val="224272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Complete</a:t>
            </a:r>
          </a:p>
        </p:txBody>
      </p:sp>
    </p:spTree>
    <p:extLst>
      <p:ext uri="{BB962C8B-B14F-4D97-AF65-F5344CB8AC3E}">
        <p14:creationId xmlns:p14="http://schemas.microsoft.com/office/powerpoint/2010/main" val="989091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marR="0" lvl="0">
              <a:spcBef>
                <a:spcPts val="0"/>
              </a:spcBef>
              <a:spcAft>
                <a:spcPts val="0"/>
              </a:spcAft>
            </a:pPr>
            <a:r>
              <a:rPr lang="en-US" sz="2000" b="1" dirty="0">
                <a:solidFill>
                  <a:srgbClr val="C00000"/>
                </a:solidFill>
                <a:effectLst/>
                <a:latin typeface="Encode Sans" pitchFamily="2" charset="77"/>
                <a:ea typeface="Calibri" panose="020F0502020204030204" pitchFamily="34" charset="0"/>
                <a:cs typeface="Times New Roman" panose="02020603050405020304" pitchFamily="18" charset="0"/>
              </a:rPr>
              <a:t>Complete the activity: Facilitating </a:t>
            </a:r>
            <a:r>
              <a:rPr lang="en-US" sz="2000" b="1" dirty="0">
                <a:solidFill>
                  <a:srgbClr val="C00000"/>
                </a:solidFill>
                <a:latin typeface="Encode Sans" pitchFamily="2" charset="77"/>
                <a:ea typeface="Calibri" panose="020F0502020204030204" pitchFamily="34" charset="0"/>
                <a:cs typeface="Times New Roman" panose="02020603050405020304" pitchFamily="18" charset="0"/>
              </a:rPr>
              <a:t>r</a:t>
            </a:r>
            <a:r>
              <a:rPr lang="en-US" sz="2000" b="1" dirty="0">
                <a:solidFill>
                  <a:srgbClr val="C00000"/>
                </a:solidFill>
                <a:effectLst/>
                <a:latin typeface="Encode Sans" pitchFamily="2" charset="77"/>
                <a:ea typeface="Calibri" panose="020F0502020204030204" pitchFamily="34" charset="0"/>
                <a:cs typeface="Times New Roman" panose="02020603050405020304" pitchFamily="18" charset="0"/>
              </a:rPr>
              <a:t>eflection</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0" y="1440000"/>
            <a:ext cx="11078909" cy="220060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Mentorship programs provide the opportunity for mentees to set goals and then practise reflection on their goal achievement and overall experience</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understand how tools can be used to facilitate reflection</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Small-group discussions and a large-group debrief</a:t>
            </a:r>
          </a:p>
        </p:txBody>
      </p:sp>
      <p:sp>
        <p:nvSpPr>
          <p:cNvPr id="3" name="Slide Number Placeholder 2">
            <a:extLst>
              <a:ext uri="{FF2B5EF4-FFF2-40B4-BE49-F238E27FC236}">
                <a16:creationId xmlns:a16="http://schemas.microsoft.com/office/drawing/2014/main" id="{0C5B1B7E-A3AA-42D6-9C1E-11FA146BAFB2}"/>
              </a:ext>
            </a:extLst>
          </p:cNvPr>
          <p:cNvSpPr>
            <a:spLocks noGrp="1"/>
          </p:cNvSpPr>
          <p:nvPr>
            <p:ph type="sldNum" sz="quarter" idx="4"/>
          </p:nvPr>
        </p:nvSpPr>
        <p:spPr/>
        <p:txBody>
          <a:bodyPr/>
          <a:lstStyle/>
          <a:p>
            <a:fld id="{3884788F-3909-4E53-9C01-7D724614CA0D}" type="slidenum">
              <a:rPr lang="en-US" altLang="en-US" smtClean="0"/>
              <a:pPr/>
              <a:t>56</a:t>
            </a:fld>
            <a:endParaRPr lang="en-US" altLang="en-US" dirty="0"/>
          </a:p>
        </p:txBody>
      </p:sp>
    </p:spTree>
    <p:extLst>
      <p:ext uri="{BB962C8B-B14F-4D97-AF65-F5344CB8AC3E}">
        <p14:creationId xmlns:p14="http://schemas.microsoft.com/office/powerpoint/2010/main" val="2763368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Complete: Facilitating reflection</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014805" cy="1631216"/>
          </a:xfrm>
          <a:prstGeom prst="rect">
            <a:avLst/>
          </a:prstGeom>
          <a:noFill/>
        </p:spPr>
        <p:txBody>
          <a:bodyPr wrap="square" lIns="91440" tIns="45720" rIns="91440" bIns="45720" anchor="t">
            <a:spAutoFit/>
          </a:bodyPr>
          <a:lstStyle/>
          <a:p>
            <a:pPr eaLnBrk="1" fontAlgn="auto" hangingPunct="1">
              <a:spcBef>
                <a:spcPts val="0"/>
              </a:spcBef>
              <a:spcAft>
                <a:spcPts val="0"/>
              </a:spcAft>
              <a:defRPr/>
            </a:pPr>
            <a:r>
              <a:rPr lang="en-US" sz="1600" dirty="0">
                <a:latin typeface="Arial"/>
                <a:cs typeface="Arial"/>
              </a:rPr>
              <a:t>In the breakout rooms, complete Activity: Facilitating reflection in your </a:t>
            </a:r>
            <a:r>
              <a:rPr lang="en-US" sz="1600" b="1" dirty="0">
                <a:latin typeface="Arial"/>
                <a:cs typeface="Arial"/>
              </a:rPr>
              <a:t>Mentee Workbook </a:t>
            </a:r>
            <a:r>
              <a:rPr lang="en-US" sz="1600" dirty="0">
                <a:latin typeface="Arial"/>
                <a:cs typeface="Arial"/>
              </a:rPr>
              <a:t>in section 3.4. </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a:cs typeface="Arial"/>
              </a:rPr>
              <a:t>Each room will be assigned a reflection model to try out. Review that model to reflect on an experience in the program or during your coaching career. Write down your key reflections and share in your group. </a:t>
            </a:r>
            <a:endParaRPr lang="en-US" sz="1600" dirty="0">
              <a:latin typeface="Arial" panose="020B0604020202020204" pitchFamily="34" charset="0"/>
              <a:cs typeface="Arial" panose="020B0604020202020204" pitchFamily="34" charset="0"/>
            </a:endParaRPr>
          </a:p>
          <a:p>
            <a:pPr eaLnBrk="1" fontAlgn="auto" hangingPunct="1">
              <a:spcBef>
                <a:spcPts val="1200"/>
              </a:spcBef>
              <a:spcAft>
                <a:spcPts val="0"/>
              </a:spcAft>
              <a:defRPr/>
            </a:pPr>
            <a:r>
              <a:rPr lang="en-US" sz="1600" dirty="0">
                <a:latin typeface="Arial"/>
                <a:cs typeface="Arial"/>
              </a:rPr>
              <a:t>After the breakout sessions end, we’ll have a group debrief in the main room. Please select a group member to share your conversation highlights and explain how the model helped to facilitate your reflection. </a:t>
            </a:r>
            <a:endParaRPr lang="en-US"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C2576E-BCF7-40CF-A191-538B8A5641C3}"/>
              </a:ext>
            </a:extLst>
          </p:cNvPr>
          <p:cNvSpPr>
            <a:spLocks noGrp="1"/>
          </p:cNvSpPr>
          <p:nvPr>
            <p:ph type="sldNum" sz="quarter" idx="4"/>
          </p:nvPr>
        </p:nvSpPr>
        <p:spPr/>
        <p:txBody>
          <a:bodyPr/>
          <a:lstStyle/>
          <a:p>
            <a:fld id="{3884788F-3909-4E53-9C01-7D724614CA0D}" type="slidenum">
              <a:rPr lang="en-US" altLang="en-US" smtClean="0"/>
              <a:pPr/>
              <a:t>57</a:t>
            </a:fld>
            <a:endParaRPr lang="en-US" altLang="en-US" dirty="0"/>
          </a:p>
        </p:txBody>
      </p:sp>
    </p:spTree>
    <p:extLst>
      <p:ext uri="{BB962C8B-B14F-4D97-AF65-F5344CB8AC3E}">
        <p14:creationId xmlns:p14="http://schemas.microsoft.com/office/powerpoint/2010/main" val="1690480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Discuss</a:t>
            </a:r>
          </a:p>
        </p:txBody>
      </p:sp>
    </p:spTree>
    <p:extLst>
      <p:ext uri="{BB962C8B-B14F-4D97-AF65-F5344CB8AC3E}">
        <p14:creationId xmlns:p14="http://schemas.microsoft.com/office/powerpoint/2010/main" val="2836476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11078909" cy="400110"/>
          </a:xfrm>
          <a:prstGeom prst="rect">
            <a:avLst/>
          </a:prstGeom>
          <a:noFill/>
        </p:spPr>
        <p:txBody>
          <a:bodyPr wrap="square">
            <a:spAutoFit/>
          </a:bodyPr>
          <a:lstStyle/>
          <a:p>
            <a:pPr>
              <a:spcBef>
                <a:spcPts val="0"/>
              </a:spcBef>
              <a:spcAft>
                <a:spcPts val="0"/>
              </a:spcAft>
            </a:pPr>
            <a:r>
              <a:rPr lang="en-US" sz="2000" b="1" dirty="0">
                <a:solidFill>
                  <a:srgbClr val="C00000"/>
                </a:solidFill>
                <a:effectLst/>
                <a:latin typeface="Encode Sans" pitchFamily="2" charset="77"/>
                <a:ea typeface="Calibri" panose="020F0502020204030204" pitchFamily="34" charset="0"/>
                <a:cs typeface="Times New Roman" panose="02020603050405020304" pitchFamily="18" charset="0"/>
              </a:rPr>
              <a:t>Discuss your experience </a:t>
            </a:r>
            <a:r>
              <a:rPr lang="en-US" sz="2000" b="1" dirty="0">
                <a:solidFill>
                  <a:srgbClr val="C00000"/>
                </a:solidFill>
                <a:latin typeface="Encode Sans" pitchFamily="2" charset="77"/>
                <a:ea typeface="Calibri" panose="020F0502020204030204" pitchFamily="34" charset="0"/>
                <a:cs typeface="Times New Roman" panose="02020603050405020304" pitchFamily="18" charset="0"/>
              </a:rPr>
              <a:t>in the program so far</a:t>
            </a:r>
          </a:p>
        </p:txBody>
      </p:sp>
      <p:sp>
        <p:nvSpPr>
          <p:cNvPr id="5" name="TextBox 4">
            <a:extLst>
              <a:ext uri="{FF2B5EF4-FFF2-40B4-BE49-F238E27FC236}">
                <a16:creationId xmlns:a16="http://schemas.microsoft.com/office/drawing/2014/main" id="{5BE5DB48-AD01-4A8A-8830-2683674FC388}"/>
              </a:ext>
            </a:extLst>
          </p:cNvPr>
          <p:cNvSpPr txBox="1"/>
          <p:nvPr/>
        </p:nvSpPr>
        <p:spPr>
          <a:xfrm>
            <a:off x="720001" y="1440000"/>
            <a:ext cx="10152591" cy="244682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Rationale</a:t>
            </a:r>
          </a:p>
          <a:p>
            <a:pPr marL="284400" indent="-28440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By reflecting on their experience, mentees </a:t>
            </a:r>
            <a:r>
              <a:rPr lang="en-US" sz="1600">
                <a:latin typeface="Arial" panose="020B0604020202020204" pitchFamily="34" charset="0"/>
                <a:cs typeface="Arial" panose="020B0604020202020204" pitchFamily="34" charset="0"/>
              </a:rPr>
              <a:t>are practicing </a:t>
            </a:r>
            <a:r>
              <a:rPr lang="en-US" sz="1600" dirty="0">
                <a:latin typeface="Arial" panose="020B0604020202020204" pitchFamily="34" charset="0"/>
                <a:cs typeface="Arial" panose="020B0604020202020204" pitchFamily="34" charset="0"/>
              </a:rPr>
              <a:t>the skill of reflection and can provide feedback on the program</a:t>
            </a:r>
          </a:p>
          <a:p>
            <a:pPr>
              <a:spcBef>
                <a:spcPts val="1200"/>
              </a:spcBef>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reflect on the knowledge obtained throughout the mentorship experience so far and provide suggestions to enhance the program</a:t>
            </a:r>
          </a:p>
          <a:p>
            <a:pPr>
              <a:spcBef>
                <a:spcPts val="1200"/>
              </a:spcBef>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Large-group debrief</a:t>
            </a:r>
          </a:p>
        </p:txBody>
      </p:sp>
      <p:sp>
        <p:nvSpPr>
          <p:cNvPr id="3" name="Slide Number Placeholder 2">
            <a:extLst>
              <a:ext uri="{FF2B5EF4-FFF2-40B4-BE49-F238E27FC236}">
                <a16:creationId xmlns:a16="http://schemas.microsoft.com/office/drawing/2014/main" id="{7C237251-82EF-4497-962D-CC37A2436AD3}"/>
              </a:ext>
            </a:extLst>
          </p:cNvPr>
          <p:cNvSpPr>
            <a:spLocks noGrp="1"/>
          </p:cNvSpPr>
          <p:nvPr>
            <p:ph type="sldNum" sz="quarter" idx="4"/>
          </p:nvPr>
        </p:nvSpPr>
        <p:spPr/>
        <p:txBody>
          <a:bodyPr/>
          <a:lstStyle/>
          <a:p>
            <a:fld id="{3884788F-3909-4E53-9C01-7D724614CA0D}" type="slidenum">
              <a:rPr lang="en-US" altLang="en-US" smtClean="0"/>
              <a:pPr/>
              <a:t>59</a:t>
            </a:fld>
            <a:endParaRPr lang="en-US" altLang="en-US" dirty="0"/>
          </a:p>
        </p:txBody>
      </p:sp>
    </p:spTree>
    <p:extLst>
      <p:ext uri="{BB962C8B-B14F-4D97-AF65-F5344CB8AC3E}">
        <p14:creationId xmlns:p14="http://schemas.microsoft.com/office/powerpoint/2010/main" val="422904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Mentorship program overview</a:t>
            </a:r>
          </a:p>
        </p:txBody>
      </p:sp>
    </p:spTree>
    <p:extLst>
      <p:ext uri="{BB962C8B-B14F-4D97-AF65-F5344CB8AC3E}">
        <p14:creationId xmlns:p14="http://schemas.microsoft.com/office/powerpoint/2010/main" val="472859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0614F89-E3AB-4CA5-9CCA-32AECA38072F}"/>
              </a:ext>
            </a:extLst>
          </p:cNvPr>
          <p:cNvSpPr txBox="1"/>
          <p:nvPr/>
        </p:nvSpPr>
        <p:spPr>
          <a:xfrm>
            <a:off x="720000" y="720000"/>
            <a:ext cx="9398903" cy="400110"/>
          </a:xfrm>
          <a:prstGeom prst="rect">
            <a:avLst/>
          </a:prstGeom>
          <a:noFill/>
        </p:spPr>
        <p:txBody>
          <a:bodyPr wrap="square">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Group discussion</a:t>
            </a:r>
          </a:p>
        </p:txBody>
      </p:sp>
      <p:sp>
        <p:nvSpPr>
          <p:cNvPr id="8" name="TextBox 7">
            <a:extLst>
              <a:ext uri="{FF2B5EF4-FFF2-40B4-BE49-F238E27FC236}">
                <a16:creationId xmlns:a16="http://schemas.microsoft.com/office/drawing/2014/main" id="{2280681C-76AE-4B63-87B9-441697D03FB8}"/>
              </a:ext>
            </a:extLst>
          </p:cNvPr>
          <p:cNvSpPr txBox="1"/>
          <p:nvPr/>
        </p:nvSpPr>
        <p:spPr>
          <a:xfrm>
            <a:off x="720000" y="1440000"/>
            <a:ext cx="9882097" cy="1785104"/>
          </a:xfrm>
          <a:prstGeom prst="rect">
            <a:avLst/>
          </a:prstGeom>
          <a:noFill/>
        </p:spPr>
        <p:txBody>
          <a:bodyPr wrap="square">
            <a:spAutoFit/>
          </a:bodyPr>
          <a:lstStyle/>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Do you feel effective in your role as a mentee? </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What have you learned about yourself since starting the program?</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Is the program meeting your expectations?</a:t>
            </a:r>
          </a:p>
          <a:p>
            <a:pPr marL="284400" indent="-284400" eaLnBrk="1" fontAlgn="auto" hangingPunct="1">
              <a:spcBef>
                <a:spcPts val="1200"/>
              </a:spcBef>
              <a:spcAft>
                <a:spcPts val="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What professional development topics would you like to learn more about during the program?</a:t>
            </a:r>
          </a:p>
          <a:p>
            <a:pPr eaLnBrk="1" fontAlgn="auto" hangingPunct="1">
              <a:spcBef>
                <a:spcPts val="0"/>
              </a:spcBef>
              <a:spcAft>
                <a:spcPts val="0"/>
              </a:spcAft>
              <a:defRP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E26FDF9-09BA-47CA-9090-6FE480764A6E}"/>
              </a:ext>
            </a:extLst>
          </p:cNvPr>
          <p:cNvSpPr>
            <a:spLocks noGrp="1"/>
          </p:cNvSpPr>
          <p:nvPr>
            <p:ph type="sldNum" sz="quarter" idx="4"/>
          </p:nvPr>
        </p:nvSpPr>
        <p:spPr/>
        <p:txBody>
          <a:bodyPr/>
          <a:lstStyle/>
          <a:p>
            <a:fld id="{3884788F-3909-4E53-9C01-7D724614CA0D}" type="slidenum">
              <a:rPr lang="en-US" altLang="en-US" smtClean="0"/>
              <a:pPr/>
              <a:t>60</a:t>
            </a:fld>
            <a:endParaRPr lang="en-US" altLang="en-US" dirty="0"/>
          </a:p>
        </p:txBody>
      </p:sp>
    </p:spTree>
    <p:extLst>
      <p:ext uri="{BB962C8B-B14F-4D97-AF65-F5344CB8AC3E}">
        <p14:creationId xmlns:p14="http://schemas.microsoft.com/office/powerpoint/2010/main" val="1963884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Next steps</a:t>
            </a:r>
          </a:p>
        </p:txBody>
      </p:sp>
    </p:spTree>
    <p:extLst>
      <p:ext uri="{BB962C8B-B14F-4D97-AF65-F5344CB8AC3E}">
        <p14:creationId xmlns:p14="http://schemas.microsoft.com/office/powerpoint/2010/main" val="3890938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Next steps</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513737" cy="2047227"/>
          </a:xfrm>
          <a:prstGeom prst="rect">
            <a:avLst/>
          </a:prstGeom>
          <a:noFill/>
        </p:spPr>
        <p:txBody>
          <a:bodyPr wrap="square">
            <a:spAutoFit/>
          </a:bodyPr>
          <a:lstStyle/>
          <a:p>
            <a:pPr marL="284400" marR="0" lvl="0" indent="-284400">
              <a:spcBef>
                <a:spcPts val="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Connect with your mentor coach and reflect on this </a:t>
            </a:r>
            <a:r>
              <a:rPr lang="en-US" sz="1600" dirty="0">
                <a:latin typeface="Arial" panose="020B0604020202020204" pitchFamily="34" charset="0"/>
                <a:ea typeface="Calibri" panose="020F0502020204030204" pitchFamily="34" charset="0"/>
                <a:cs typeface="Times New Roman" panose="02020603050405020304" pitchFamily="18" charset="0"/>
              </a:rPr>
              <a:t>workshop</a:t>
            </a:r>
            <a:r>
              <a:rPr lang="en-US" sz="1600" dirty="0">
                <a:effectLst/>
                <a:latin typeface="Arial" panose="020B0604020202020204" pitchFamily="34" charset="0"/>
                <a:ea typeface="Calibri" panose="020F0502020204030204" pitchFamily="34" charset="0"/>
                <a:cs typeface="Times New Roman" panose="02020603050405020304" pitchFamily="18" charset="0"/>
              </a:rPr>
              <a:t> and the activities</a:t>
            </a:r>
          </a:p>
          <a:p>
            <a:pPr marL="284400" marR="0" lvl="0" indent="-284400">
              <a:spcBef>
                <a:spcPts val="6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Facilitator or program manager to follo</a:t>
            </a:r>
            <a:r>
              <a:rPr lang="en-US" sz="1600" dirty="0">
                <a:latin typeface="Arial" panose="020B0604020202020204" pitchFamily="34" charset="0"/>
                <a:ea typeface="Calibri" panose="020F0502020204030204" pitchFamily="34" charset="0"/>
                <a:cs typeface="Times New Roman" panose="02020603050405020304" pitchFamily="18" charset="0"/>
              </a:rPr>
              <a:t>w up occasionally throughout the program</a:t>
            </a:r>
          </a:p>
          <a:p>
            <a:pPr marL="284400" marR="0" lvl="0" indent="-284400">
              <a:spcBef>
                <a:spcPts val="60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Continued </a:t>
            </a:r>
            <a:r>
              <a:rPr lang="en-US" sz="1600" dirty="0">
                <a:latin typeface="Arial" panose="020B0604020202020204" pitchFamily="34" charset="0"/>
                <a:ea typeface="Calibri" panose="020F0502020204030204" pitchFamily="34" charset="0"/>
                <a:cs typeface="Times New Roman" panose="02020603050405020304" pitchFamily="18" charset="0"/>
              </a:rPr>
              <a:t>connection:</a:t>
            </a:r>
          </a:p>
          <a:p>
            <a:pPr marL="720000" lvl="1" indent="-270000">
              <a:lnSpc>
                <a:spcPct val="150000"/>
              </a:lnSpc>
              <a:spcBef>
                <a:spcPts val="0"/>
              </a:spcBef>
              <a:spcAft>
                <a:spcPts val="0"/>
              </a:spcAft>
              <a:buSzPct val="70000"/>
              <a:buFont typeface="Courier New" panose="02070309020205020404" pitchFamily="49" charset="0"/>
              <a:buChar char="o"/>
            </a:pPr>
            <a:r>
              <a:rPr lang="en-US"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Example</a:t>
            </a:r>
          </a:p>
          <a:p>
            <a:pPr marL="720000" lvl="1" indent="-270000">
              <a:lnSpc>
                <a:spcPct val="150000"/>
              </a:lnSpc>
              <a:spcBef>
                <a:spcPts val="0"/>
              </a:spcBef>
              <a:spcAft>
                <a:spcPts val="0"/>
              </a:spcAft>
              <a:buSzPct val="70000"/>
              <a:buFont typeface="Courier New" panose="02070309020205020404" pitchFamily="49" charset="0"/>
              <a:buChar char="o"/>
            </a:pPr>
            <a:r>
              <a:rPr lang="en-US"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Example</a:t>
            </a:r>
          </a:p>
          <a:p>
            <a:pPr marL="720000" lvl="1" indent="-270000">
              <a:lnSpc>
                <a:spcPct val="150000"/>
              </a:lnSpc>
              <a:spcBef>
                <a:spcPts val="0"/>
              </a:spcBef>
              <a:spcAft>
                <a:spcPts val="0"/>
              </a:spcAft>
              <a:buSzPct val="70000"/>
              <a:buFont typeface="Courier New" panose="02070309020205020404" pitchFamily="49" charset="0"/>
              <a:buChar char="o"/>
            </a:pPr>
            <a:r>
              <a:rPr lang="en-US" sz="1600" dirty="0">
                <a:highlight>
                  <a:srgbClr val="FFFF00"/>
                </a:highlight>
                <a:latin typeface="Arial" panose="020B0604020202020204" pitchFamily="34" charset="0"/>
                <a:ea typeface="Calibri" panose="020F0502020204030204" pitchFamily="34" charset="0"/>
                <a:cs typeface="Times New Roman" panose="02020603050405020304" pitchFamily="18" charset="0"/>
              </a:rPr>
              <a:t>Example</a:t>
            </a:r>
          </a:p>
        </p:txBody>
      </p:sp>
      <p:sp>
        <p:nvSpPr>
          <p:cNvPr id="4" name="Slide Number Placeholder 3">
            <a:extLst>
              <a:ext uri="{FF2B5EF4-FFF2-40B4-BE49-F238E27FC236}">
                <a16:creationId xmlns:a16="http://schemas.microsoft.com/office/drawing/2014/main" id="{C7E820A8-3145-438F-B159-E834B9B5A3FF}"/>
              </a:ext>
            </a:extLst>
          </p:cNvPr>
          <p:cNvSpPr>
            <a:spLocks noGrp="1"/>
          </p:cNvSpPr>
          <p:nvPr>
            <p:ph type="sldNum" sz="quarter" idx="4"/>
          </p:nvPr>
        </p:nvSpPr>
        <p:spPr/>
        <p:txBody>
          <a:bodyPr/>
          <a:lstStyle/>
          <a:p>
            <a:fld id="{3884788F-3909-4E53-9C01-7D724614CA0D}" type="slidenum">
              <a:rPr lang="en-US" altLang="en-US" smtClean="0"/>
              <a:pPr/>
              <a:t>62</a:t>
            </a:fld>
            <a:endParaRPr lang="en-US" altLang="en-US" dirty="0"/>
          </a:p>
        </p:txBody>
      </p:sp>
    </p:spTree>
    <p:extLst>
      <p:ext uri="{BB962C8B-B14F-4D97-AF65-F5344CB8AC3E}">
        <p14:creationId xmlns:p14="http://schemas.microsoft.com/office/powerpoint/2010/main" val="1657382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1">
            <a:extLst>
              <a:ext uri="{FF2B5EF4-FFF2-40B4-BE49-F238E27FC236}">
                <a16:creationId xmlns:a16="http://schemas.microsoft.com/office/drawing/2014/main" id="{287D43E4-2397-4DFF-9F3C-F434C955A465}"/>
              </a:ext>
            </a:extLst>
          </p:cNvPr>
          <p:cNvSpPr txBox="1">
            <a:spLocks noChangeArrowheads="1"/>
          </p:cNvSpPr>
          <p:nvPr/>
        </p:nvSpPr>
        <p:spPr bwMode="auto">
          <a:xfrm>
            <a:off x="0" y="2162684"/>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2000" b="1" dirty="0">
                <a:solidFill>
                  <a:schemeClr val="bg1"/>
                </a:solidFill>
                <a:latin typeface="Encode Sans" pitchFamily="2" charset="77"/>
                <a:cs typeface="Arial" panose="020B0604020202020204" pitchFamily="34" charset="0"/>
              </a:rPr>
              <a:t>Thank you!</a:t>
            </a:r>
          </a:p>
        </p:txBody>
      </p:sp>
    </p:spTree>
    <p:extLst>
      <p:ext uri="{BB962C8B-B14F-4D97-AF65-F5344CB8AC3E}">
        <p14:creationId xmlns:p14="http://schemas.microsoft.com/office/powerpoint/2010/main" val="280386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7A66AE-2ACD-4F60-A3F3-161CAE887AC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Mentorship program overview</a:t>
            </a:r>
          </a:p>
        </p:txBody>
      </p:sp>
      <p:sp>
        <p:nvSpPr>
          <p:cNvPr id="3" name="TextBox 2">
            <a:extLst>
              <a:ext uri="{FF2B5EF4-FFF2-40B4-BE49-F238E27FC236}">
                <a16:creationId xmlns:a16="http://schemas.microsoft.com/office/drawing/2014/main" id="{3AD01AF3-D02E-47E5-A063-2C870646E1EF}"/>
              </a:ext>
            </a:extLst>
          </p:cNvPr>
          <p:cNvSpPr txBox="1"/>
          <p:nvPr/>
        </p:nvSpPr>
        <p:spPr>
          <a:xfrm>
            <a:off x="720000" y="1440000"/>
            <a:ext cx="9513778" cy="2200602"/>
          </a:xfrm>
          <a:prstGeom prst="rect">
            <a:avLst/>
          </a:prstGeom>
          <a:noFill/>
        </p:spPr>
        <p:txBody>
          <a:bodyPr wrap="square" rtlCol="0">
            <a:spAutoFit/>
          </a:bodyPr>
          <a:lstStyle/>
          <a:p>
            <a:pPr>
              <a:spcAft>
                <a:spcPts val="0"/>
              </a:spcAft>
            </a:pPr>
            <a:r>
              <a:rPr lang="en-US" sz="1600" b="1" dirty="0">
                <a:latin typeface="Arial" panose="020B0604020202020204" pitchFamily="34" charset="0"/>
                <a:cs typeface="Arial" panose="020B0604020202020204" pitchFamily="34" charset="0"/>
              </a:rPr>
              <a:t>Rationale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be an effective mentee, it’s essential to understand the mentorship program and the expectations of the mentee’s role  </a:t>
            </a:r>
          </a:p>
          <a:p>
            <a:pPr>
              <a:spcBef>
                <a:spcPts val="1200"/>
              </a:spcBef>
              <a:spcAft>
                <a:spcPts val="0"/>
              </a:spcAft>
            </a:pPr>
            <a:r>
              <a:rPr lang="en-US" sz="1600" b="1" dirty="0">
                <a:latin typeface="Arial" panose="020B0604020202020204" pitchFamily="34" charset="0"/>
                <a:cs typeface="Arial" panose="020B0604020202020204" pitchFamily="34" charset="0"/>
              </a:rPr>
              <a:t>Objective</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To introduce the program participants to the core elements of the mentorship program</a:t>
            </a:r>
          </a:p>
          <a:p>
            <a:pPr>
              <a:spcBef>
                <a:spcPts val="1200"/>
              </a:spcBef>
              <a:spcAft>
                <a:spcPts val="0"/>
              </a:spcAft>
            </a:pPr>
            <a:r>
              <a:rPr lang="en-US" sz="1600" b="1" dirty="0">
                <a:latin typeface="Arial" panose="020B0604020202020204" pitchFamily="34" charset="0"/>
                <a:cs typeface="Arial" panose="020B0604020202020204" pitchFamily="34" charset="0"/>
              </a:rPr>
              <a:t>Process</a:t>
            </a:r>
          </a:p>
          <a:p>
            <a:pPr marL="285750" indent="-285750">
              <a:spcBef>
                <a:spcPts val="200"/>
              </a:spcBef>
              <a:buFont typeface="Arial" panose="020B0604020202020204" pitchFamily="34" charset="0"/>
              <a:buChar char="•"/>
            </a:pPr>
            <a:r>
              <a:rPr lang="en-US" sz="1600" dirty="0">
                <a:latin typeface="Arial" panose="020B0604020202020204" pitchFamily="34" charset="0"/>
                <a:cs typeface="Arial" panose="020B0604020202020204" pitchFamily="34" charset="0"/>
              </a:rPr>
              <a:t>Combine information with a debrief for questions</a:t>
            </a:r>
          </a:p>
        </p:txBody>
      </p:sp>
      <p:sp>
        <p:nvSpPr>
          <p:cNvPr id="4" name="Slide Number Placeholder 3">
            <a:extLst>
              <a:ext uri="{FF2B5EF4-FFF2-40B4-BE49-F238E27FC236}">
                <a16:creationId xmlns:a16="http://schemas.microsoft.com/office/drawing/2014/main" id="{8061479C-C748-42D3-96A1-0D69DB6DEB6C}"/>
              </a:ext>
            </a:extLst>
          </p:cNvPr>
          <p:cNvSpPr>
            <a:spLocks noGrp="1"/>
          </p:cNvSpPr>
          <p:nvPr>
            <p:ph type="sldNum" sz="quarter" idx="4"/>
          </p:nvPr>
        </p:nvSpPr>
        <p:spPr/>
        <p:txBody>
          <a:bodyPr/>
          <a:lstStyle/>
          <a:p>
            <a:fld id="{3884788F-3909-4E53-9C01-7D724614CA0D}" type="slidenum">
              <a:rPr lang="en-US" altLang="en-US" smtClean="0"/>
              <a:pPr/>
              <a:t>7</a:t>
            </a:fld>
            <a:endParaRPr lang="en-US" altLang="en-US" dirty="0"/>
          </a:p>
        </p:txBody>
      </p:sp>
    </p:spTree>
    <p:extLst>
      <p:ext uri="{BB962C8B-B14F-4D97-AF65-F5344CB8AC3E}">
        <p14:creationId xmlns:p14="http://schemas.microsoft.com/office/powerpoint/2010/main" val="16879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D57C5D-01AD-C54D-817E-D9876FA48DEC}"/>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About the mentorship program</a:t>
            </a:r>
          </a:p>
        </p:txBody>
      </p:sp>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443972" cy="2708434"/>
          </a:xfrm>
          <a:prstGeom prst="rect">
            <a:avLst/>
          </a:prstGeom>
          <a:noFill/>
        </p:spPr>
        <p:txBody>
          <a:bodyPr wrap="square">
            <a:spAutoFit/>
          </a:bodyPr>
          <a:lstStyle/>
          <a:p>
            <a:pPr marL="0" marR="0">
              <a:spcBef>
                <a:spcPts val="0"/>
              </a:spcBef>
              <a:spcAft>
                <a:spcPts val="0"/>
              </a:spcAft>
            </a:pPr>
            <a:r>
              <a:rPr lang="en-US" sz="1600" dirty="0">
                <a:highlight>
                  <a:srgbClr val="FFFF00"/>
                </a:highlight>
                <a:latin typeface="Arial" panose="020B0604020202020204" pitchFamily="34" charset="0"/>
                <a:ea typeface="Calibri" panose="020F0502020204030204" pitchFamily="34" charset="0"/>
                <a:cs typeface="Arial" panose="020B0604020202020204" pitchFamily="34" charset="0"/>
              </a:rPr>
              <a:t>Provide a program description here</a:t>
            </a:r>
            <a:r>
              <a:rPr lang="en-US" sz="1600" dirty="0">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200"/>
              </a:spcBef>
              <a:spcAft>
                <a:spcPts val="0"/>
              </a:spcAft>
            </a:pPr>
            <a:endParaRPr lang="en-US" sz="1600" b="1" dirty="0">
              <a:solidFill>
                <a:srgbClr val="D20A11"/>
              </a:solidFill>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Program goal</a:t>
            </a:r>
          </a:p>
          <a:p>
            <a:pPr marL="0" marR="0">
              <a:spcBef>
                <a:spcPts val="200"/>
              </a:spcBef>
              <a:spcAft>
                <a:spcPts val="0"/>
              </a:spcAft>
            </a:pPr>
            <a:r>
              <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rPr>
              <a:t>Describe program </a:t>
            </a:r>
            <a:r>
              <a:rPr lang="en-US" sz="1600" dirty="0">
                <a:highlight>
                  <a:srgbClr val="FFFF00"/>
                </a:highlight>
                <a:latin typeface="Arial" panose="020B0604020202020204" pitchFamily="34" charset="0"/>
                <a:ea typeface="Calibri" panose="020F0502020204030204" pitchFamily="34" charset="0"/>
                <a:cs typeface="Arial" panose="020B0604020202020204" pitchFamily="34" charset="0"/>
              </a:rPr>
              <a:t>g</a:t>
            </a:r>
            <a:r>
              <a:rPr lang="en-US" sz="1600" dirty="0">
                <a:effectLst/>
                <a:highlight>
                  <a:srgbClr val="FFFF00"/>
                </a:highlight>
                <a:latin typeface="Arial" panose="020B0604020202020204" pitchFamily="34" charset="0"/>
                <a:ea typeface="Calibri" panose="020F0502020204030204" pitchFamily="34" charset="0"/>
                <a:cs typeface="Arial" panose="020B0604020202020204" pitchFamily="34" charset="0"/>
              </a:rPr>
              <a:t>oal</a:t>
            </a:r>
          </a:p>
          <a:p>
            <a:pPr marL="0" marR="0">
              <a:spcBef>
                <a:spcPts val="0"/>
              </a:spcBef>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Program objectives</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ea typeface="Calibri" panose="020F0502020204030204" pitchFamily="34" charset="0"/>
                <a:cs typeface="Arial" panose="020B0604020202020204" pitchFamily="34" charset="0"/>
              </a:rPr>
              <a:t>Objective 1</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cs typeface="Arial" panose="020B0604020202020204" pitchFamily="34" charset="0"/>
              </a:rPr>
              <a:t>Objective 2</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cs typeface="Arial" panose="020B0604020202020204" pitchFamily="34" charset="0"/>
              </a:rPr>
              <a:t>Objective 3</a:t>
            </a:r>
          </a:p>
          <a:p>
            <a:pPr marL="284400" marR="0" lvl="0" indent="-284400">
              <a:spcBef>
                <a:spcPts val="200"/>
              </a:spcBef>
              <a:spcAft>
                <a:spcPts val="0"/>
              </a:spcAft>
              <a:buFont typeface="Arial" panose="020B0604020202020204" pitchFamily="34" charset="0"/>
              <a:buChar char="•"/>
            </a:pPr>
            <a:r>
              <a:rPr lang="en-US" sz="1600" dirty="0">
                <a:solidFill>
                  <a:srgbClr val="000000"/>
                </a:solidFill>
                <a:highlight>
                  <a:srgbClr val="FFFF00"/>
                </a:highlight>
                <a:latin typeface="Arial" panose="020B0604020202020204" pitchFamily="34" charset="0"/>
                <a:cs typeface="Arial" panose="020B0604020202020204" pitchFamily="34" charset="0"/>
              </a:rPr>
              <a:t>Objective 4</a:t>
            </a:r>
          </a:p>
        </p:txBody>
      </p:sp>
      <p:sp>
        <p:nvSpPr>
          <p:cNvPr id="4" name="Slide Number Placeholder 3">
            <a:extLst>
              <a:ext uri="{FF2B5EF4-FFF2-40B4-BE49-F238E27FC236}">
                <a16:creationId xmlns:a16="http://schemas.microsoft.com/office/drawing/2014/main" id="{38B408E1-908F-4CFC-82D4-3ACD4BBD4F82}"/>
              </a:ext>
            </a:extLst>
          </p:cNvPr>
          <p:cNvSpPr>
            <a:spLocks noGrp="1"/>
          </p:cNvSpPr>
          <p:nvPr>
            <p:ph type="sldNum" sz="quarter" idx="4"/>
          </p:nvPr>
        </p:nvSpPr>
        <p:spPr/>
        <p:txBody>
          <a:bodyPr/>
          <a:lstStyle/>
          <a:p>
            <a:fld id="{3884788F-3909-4E53-9C01-7D724614CA0D}" type="slidenum">
              <a:rPr lang="en-US" altLang="en-US" smtClean="0"/>
              <a:pPr/>
              <a:t>8</a:t>
            </a:fld>
            <a:endParaRPr lang="en-US" altLang="en-US" dirty="0"/>
          </a:p>
        </p:txBody>
      </p:sp>
    </p:spTree>
    <p:extLst>
      <p:ext uri="{BB962C8B-B14F-4D97-AF65-F5344CB8AC3E}">
        <p14:creationId xmlns:p14="http://schemas.microsoft.com/office/powerpoint/2010/main" val="69315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1C0D94-4931-414E-8E43-A5B32869154C}"/>
              </a:ext>
            </a:extLst>
          </p:cNvPr>
          <p:cNvSpPr txBox="1"/>
          <p:nvPr/>
        </p:nvSpPr>
        <p:spPr>
          <a:xfrm>
            <a:off x="720000" y="1440000"/>
            <a:ext cx="10506456" cy="2810449"/>
          </a:xfrm>
          <a:prstGeom prst="rect">
            <a:avLst/>
          </a:prstGeom>
          <a:noFill/>
        </p:spPr>
        <p:txBody>
          <a:bodyPr wrap="square">
            <a:spAutoFit/>
          </a:bodyPr>
          <a:lstStyle/>
          <a:p>
            <a:pPr marL="0" marR="0">
              <a:lnSpc>
                <a:spcPct val="107000"/>
              </a:lnSpc>
              <a:spcBef>
                <a:spcPts val="0"/>
              </a:spcBef>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The mentorship program includes the following activities:</a:t>
            </a:r>
          </a:p>
          <a:p>
            <a:pPr marL="0" marR="0">
              <a:lnSpc>
                <a:spcPct val="107000"/>
              </a:lnSpc>
              <a:spcBef>
                <a:spcPts val="0"/>
              </a:spcBef>
              <a:spcAft>
                <a:spcPts val="0"/>
              </a:spcAft>
            </a:pPr>
            <a:r>
              <a:rPr lang="en-CA"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Program activity 1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(for example, 1-on-1 mentoring)</a:t>
            </a:r>
          </a:p>
          <a:p>
            <a:pPr marL="284400" marR="0" indent="-284400">
              <a:lnSpc>
                <a:spcPct val="107000"/>
              </a:lnSpc>
              <a:spcBef>
                <a:spcPts val="200"/>
              </a:spcBef>
              <a:spcAft>
                <a:spcPts val="0"/>
              </a:spcAft>
              <a:buFont typeface="Arial" panose="020B0604020202020204" pitchFamily="34" charset="0"/>
              <a:buChar char="•"/>
            </a:pPr>
            <a:r>
              <a:rPr lang="en-US" sz="1600" dirty="0">
                <a:highlight>
                  <a:srgbClr val="FFFF00"/>
                </a:highlight>
                <a:latin typeface="Arial" panose="020B0604020202020204" pitchFamily="34" charset="0"/>
                <a:cs typeface="Arial" panose="020B0604020202020204" pitchFamily="34" charset="0"/>
              </a:rPr>
              <a:t>Descriptio</a:t>
            </a: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n</a:t>
            </a:r>
          </a:p>
          <a:p>
            <a:pPr marL="0" marR="0">
              <a:lnSpc>
                <a:spcPct val="107000"/>
              </a:lnSpc>
              <a:spcBef>
                <a:spcPts val="200"/>
              </a:spcBef>
              <a:spcAft>
                <a:spcPts val="0"/>
              </a:spcAft>
            </a:pPr>
            <a:endParaRPr lang="en-US" sz="1600" b="1"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6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Program activity 2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(for example, formal </a:t>
            </a: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earning)</a:t>
            </a:r>
          </a:p>
          <a:p>
            <a:pPr marL="284400" marR="0" indent="-284400">
              <a:lnSpc>
                <a:spcPct val="107000"/>
              </a:lnSpc>
              <a:spcBef>
                <a:spcPts val="200"/>
              </a:spcBef>
              <a:spcAft>
                <a:spcPts val="0"/>
              </a:spcAft>
              <a:buFont typeface="Arial" panose="020B0604020202020204" pitchFamily="34" charset="0"/>
              <a:buChar char="•"/>
            </a:pPr>
            <a:r>
              <a:rPr lang="en-US" sz="1600" dirty="0">
                <a:highlight>
                  <a:srgbClr val="FFFF00"/>
                </a:highlight>
                <a:latin typeface="Arial" panose="020B0604020202020204" pitchFamily="34" charset="0"/>
                <a:cs typeface="Arial" panose="020B0604020202020204" pitchFamily="34" charset="0"/>
              </a:rPr>
              <a:t>Description</a:t>
            </a:r>
          </a:p>
          <a:p>
            <a:pPr marL="285750" marR="0" indent="-285750">
              <a:lnSpc>
                <a:spcPct val="107000"/>
              </a:lnSpc>
              <a:spcBef>
                <a:spcPts val="200"/>
              </a:spcBef>
              <a:spcAft>
                <a:spcPts val="0"/>
              </a:spcAft>
              <a:buFont typeface="Arial" panose="020B0604020202020204" pitchFamily="34" charset="0"/>
              <a:buChar char="•"/>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6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Program activity 3 </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(for example, informal </a:t>
            </a: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l</a:t>
            </a:r>
            <a:r>
              <a:rPr lang="en-US" sz="16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earning)</a:t>
            </a:r>
          </a:p>
          <a:p>
            <a:pPr marL="284400" marR="0" indent="-284400">
              <a:lnSpc>
                <a:spcPct val="107000"/>
              </a:lnSpc>
              <a:spcBef>
                <a:spcPts val="200"/>
              </a:spcBef>
              <a:spcAft>
                <a:spcPts val="0"/>
              </a:spcAft>
              <a:buFont typeface="Arial" panose="020B0604020202020204" pitchFamily="34" charset="0"/>
              <a:buChar char="•"/>
            </a:pPr>
            <a:r>
              <a:rPr lang="en-US" sz="1600" dirty="0">
                <a:highlight>
                  <a:srgbClr val="FFFF00"/>
                </a:highlight>
                <a:latin typeface="Arial" panose="020B0604020202020204" pitchFamily="34" charset="0"/>
                <a:ea typeface="Times New Roman" panose="02020603050405020304" pitchFamily="18" charset="0"/>
                <a:cs typeface="Arial" panose="020B0604020202020204" pitchFamily="34" charset="0"/>
              </a:rPr>
              <a:t>Description</a:t>
            </a:r>
          </a:p>
        </p:txBody>
      </p:sp>
      <p:sp>
        <p:nvSpPr>
          <p:cNvPr id="5" name="TextBox 4">
            <a:extLst>
              <a:ext uri="{FF2B5EF4-FFF2-40B4-BE49-F238E27FC236}">
                <a16:creationId xmlns:a16="http://schemas.microsoft.com/office/drawing/2014/main" id="{4FA49ECA-27DB-4FF8-BB73-37577AAF7839}"/>
              </a:ext>
            </a:extLst>
          </p:cNvPr>
          <p:cNvSpPr txBox="1"/>
          <p:nvPr/>
        </p:nvSpPr>
        <p:spPr>
          <a:xfrm>
            <a:off x="720000" y="720000"/>
            <a:ext cx="8443913" cy="400110"/>
          </a:xfrm>
          <a:prstGeom prst="rect">
            <a:avLst/>
          </a:prstGeom>
          <a:noFill/>
        </p:spPr>
        <p:txBody>
          <a:bodyPr>
            <a:spAutoFit/>
          </a:bodyPr>
          <a:lstStyle/>
          <a:p>
            <a:pPr eaLnBrk="1" fontAlgn="auto" hangingPunct="1">
              <a:spcBef>
                <a:spcPts val="0"/>
              </a:spcBef>
              <a:spcAft>
                <a:spcPts val="0"/>
              </a:spcAft>
              <a:defRPr/>
            </a:pPr>
            <a:r>
              <a:rPr lang="en-US" sz="2000" b="1" dirty="0">
                <a:solidFill>
                  <a:srgbClr val="C00000"/>
                </a:solidFill>
                <a:latin typeface="Encode Sans" pitchFamily="2" charset="77"/>
                <a:cs typeface="Arial" panose="020B0604020202020204" pitchFamily="34" charset="0"/>
              </a:rPr>
              <a:t>Program activities</a:t>
            </a:r>
          </a:p>
        </p:txBody>
      </p:sp>
      <p:sp>
        <p:nvSpPr>
          <p:cNvPr id="2" name="Slide Number Placeholder 1">
            <a:extLst>
              <a:ext uri="{FF2B5EF4-FFF2-40B4-BE49-F238E27FC236}">
                <a16:creationId xmlns:a16="http://schemas.microsoft.com/office/drawing/2014/main" id="{8C05B000-CD28-428A-BCC0-637EA1861BC7}"/>
              </a:ext>
            </a:extLst>
          </p:cNvPr>
          <p:cNvSpPr>
            <a:spLocks noGrp="1"/>
          </p:cNvSpPr>
          <p:nvPr>
            <p:ph type="sldNum" sz="quarter" idx="4"/>
          </p:nvPr>
        </p:nvSpPr>
        <p:spPr/>
        <p:txBody>
          <a:bodyPr/>
          <a:lstStyle/>
          <a:p>
            <a:fld id="{3884788F-3909-4E53-9C01-7D724614CA0D}" type="slidenum">
              <a:rPr lang="en-US" altLang="en-US" smtClean="0"/>
              <a:pPr/>
              <a:t>9</a:t>
            </a:fld>
            <a:endParaRPr lang="en-US" altLang="en-US" dirty="0"/>
          </a:p>
        </p:txBody>
      </p:sp>
    </p:spTree>
    <p:extLst>
      <p:ext uri="{BB962C8B-B14F-4D97-AF65-F5344CB8AC3E}">
        <p14:creationId xmlns:p14="http://schemas.microsoft.com/office/powerpoint/2010/main" val="581919339"/>
      </p:ext>
    </p:extLst>
  </p:cSld>
  <p:clrMapOvr>
    <a:masterClrMapping/>
  </p:clrMapOvr>
</p:sld>
</file>

<file path=ppt/theme/theme1.xml><?xml version="1.0" encoding="utf-8"?>
<a:theme xmlns:a="http://schemas.openxmlformats.org/drawingml/2006/main" name="Office Theme">
  <a:themeElements>
    <a:clrScheme name="CAC CUSTOM THEME">
      <a:dk1>
        <a:srgbClr val="000000"/>
      </a:dk1>
      <a:lt1>
        <a:srgbClr val="FFFFFF"/>
      </a:lt1>
      <a:dk2>
        <a:srgbClr val="5F5F5F"/>
      </a:dk2>
      <a:lt2>
        <a:srgbClr val="E7E6E6"/>
      </a:lt2>
      <a:accent1>
        <a:srgbClr val="D20A11"/>
      </a:accent1>
      <a:accent2>
        <a:srgbClr val="E8903C"/>
      </a:accent2>
      <a:accent3>
        <a:srgbClr val="C0D241"/>
      </a:accent3>
      <a:accent4>
        <a:srgbClr val="FFCE44"/>
      </a:accent4>
      <a:accent5>
        <a:srgbClr val="4DADE2"/>
      </a:accent5>
      <a:accent6>
        <a:srgbClr val="000000"/>
      </a:accent6>
      <a:hlink>
        <a:srgbClr val="D20A11"/>
      </a:hlink>
      <a:folHlink>
        <a:srgbClr val="7F0A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7eb658d-1294-4c9d-ae12-c953e27df0d8">Q42ZW277DJTX-2102554853-116944</_dlc_DocId>
    <_dlc_DocIdUrl xmlns="f7eb658d-1294-4c9d-ae12-c953e27df0d8">
      <Url>https://coachca.sharepoint.com/_layouts/15/DocIdRedir.aspx?ID=Q42ZW277DJTX-2102554853-116944</Url>
      <Description>Q42ZW277DJTX-2102554853-116944</Description>
    </_dlc_DocIdUrl>
    <_ip_UnifiedCompliancePolicyUIAction xmlns="http://schemas.microsoft.com/sharepoint/v3" xsi:nil="true"/>
    <Document_x0020_type xmlns="7491a53a-02ca-47fa-95de-0611175bff7b" xsi:nil="true"/>
    <_ip_UnifiedCompliancePolicyProperties xmlns="http://schemas.microsoft.com/sharepoint/v3" xsi:nil="true"/>
    <Project_x0020_owner xmlns="7491a53a-02ca-47fa-95de-0611175bff7b">
      <UserInfo>
        <DisplayName/>
        <AccountId xsi:nil="true"/>
        <AccountType/>
      </UserInfo>
    </Project_x0020_owner>
    <Project xmlns="7491a53a-02ca-47fa-95de-0611175bff7b" xsi:nil="true"/>
    <Year xmlns="7491a53a-02ca-47fa-95de-0611175bff7b"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545560247E4C1479A1E0C1F0D94C411" ma:contentTypeVersion="20" ma:contentTypeDescription="Create a new document." ma:contentTypeScope="" ma:versionID="a684215666b9bcc9da1f72564b0f2528">
  <xsd:schema xmlns:xsd="http://www.w3.org/2001/XMLSchema" xmlns:xs="http://www.w3.org/2001/XMLSchema" xmlns:p="http://schemas.microsoft.com/office/2006/metadata/properties" xmlns:ns1="http://schemas.microsoft.com/sharepoint/v3" xmlns:ns2="7491a53a-02ca-47fa-95de-0611175bff7b" xmlns:ns3="f7eb658d-1294-4c9d-ae12-c953e27df0d8" targetNamespace="http://schemas.microsoft.com/office/2006/metadata/properties" ma:root="true" ma:fieldsID="da04627f3031be0a33d85e86b0ad1241" ns1:_="" ns2:_="" ns3:_="">
    <xsd:import namespace="http://schemas.microsoft.com/sharepoint/v3"/>
    <xsd:import namespace="7491a53a-02ca-47fa-95de-0611175bff7b"/>
    <xsd:import namespace="f7eb658d-1294-4c9d-ae12-c953e27df0d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ServiceOCR" minOccurs="0"/>
                <xsd:element ref="ns2:MediaServiceEventHashCode" minOccurs="0"/>
                <xsd:element ref="ns2:MediaServiceGenerationTime" minOccurs="0"/>
                <xsd:element ref="ns2:Year" minOccurs="0"/>
                <xsd:element ref="ns2:Project" minOccurs="0"/>
                <xsd:element ref="ns2:Document_x0020_type" minOccurs="0"/>
                <xsd:element ref="ns2:Project_x0020_owner" minOccurs="0"/>
                <xsd:element ref="ns2:MediaServiceAutoKeyPoints" minOccurs="0"/>
                <xsd:element ref="ns2:MediaServiceKeyPoint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91a53a-02ca-47fa-95de-0611175bff7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Year" ma:index="20" nillable="true" ma:displayName="Year" ma:internalName="Year" ma:percentage="FALSE">
      <xsd:simpleType>
        <xsd:restriction base="dms:Number"/>
      </xsd:simpleType>
    </xsd:element>
    <xsd:element name="Project" ma:index="21" nillable="true" ma:displayName="Project" ma:internalName="Project">
      <xsd:simpleType>
        <xsd:restriction base="dms:Text">
          <xsd:maxLength value="255"/>
        </xsd:restriction>
      </xsd:simpleType>
    </xsd:element>
    <xsd:element name="Document_x0020_type" ma:index="22" nillable="true" ma:displayName="Document type" ma:format="Dropdown" ma:indexed="true" ma:internalName="Document_x0020_type">
      <xsd:simpleType>
        <xsd:restriction base="dms:Choice">
          <xsd:enumeration value="Project proposal"/>
          <xsd:enumeration value="Business Case"/>
          <xsd:enumeration value="Project Plan"/>
          <xsd:enumeration value="Project dashboard"/>
          <xsd:enumeration value="Project resource &amp; cost"/>
          <xsd:enumeration value="BLUF Project status"/>
          <xsd:enumeration value="Project Team status"/>
          <xsd:enumeration value="Decision rendered"/>
          <xsd:enumeration value="Project checklist"/>
          <xsd:enumeration value="Project Team Progress Report"/>
        </xsd:restriction>
      </xsd:simpleType>
    </xsd:element>
    <xsd:element name="Project_x0020_owner" ma:index="23" nillable="true" ma:displayName="Project owner" ma:indexed="true" ma:list="UserInfo" ma:SharePointGroup="0" ma:internalName="Projec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eb658d-1294-4c9d-ae12-c953e27df0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E491B-0492-4EC5-8919-B4CDF4D0F1BD}">
  <ds:schemaRefs>
    <ds:schemaRef ds:uri="http://schemas.openxmlformats.org/package/2006/metadata/core-properti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f7eb658d-1294-4c9d-ae12-c953e27df0d8"/>
    <ds:schemaRef ds:uri="7491a53a-02ca-47fa-95de-0611175bff7b"/>
    <ds:schemaRef ds:uri="http://schemas.microsoft.com/sharepoint/v3"/>
  </ds:schemaRefs>
</ds:datastoreItem>
</file>

<file path=customXml/itemProps2.xml><?xml version="1.0" encoding="utf-8"?>
<ds:datastoreItem xmlns:ds="http://schemas.openxmlformats.org/officeDocument/2006/customXml" ds:itemID="{08107557-D505-4C5D-8D8B-1612EAAA458E}">
  <ds:schemaRefs>
    <ds:schemaRef ds:uri="http://schemas.microsoft.com/sharepoint/events"/>
  </ds:schemaRefs>
</ds:datastoreItem>
</file>

<file path=customXml/itemProps3.xml><?xml version="1.0" encoding="utf-8"?>
<ds:datastoreItem xmlns:ds="http://schemas.openxmlformats.org/officeDocument/2006/customXml" ds:itemID="{B30AF344-55A9-4B40-AC97-C94082B6CC9B}">
  <ds:schemaRefs>
    <ds:schemaRef ds:uri="7491a53a-02ca-47fa-95de-0611175bff7b"/>
    <ds:schemaRef ds:uri="f7eb658d-1294-4c9d-ae12-c953e27df0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F50AC2BC-E52E-4F4C-8BA5-72CD71D6E380}">
  <ds:schemaRefs>
    <ds:schemaRef ds:uri="http://schemas.microsoft.com/office/2006/metadata/longProperties"/>
  </ds:schemaRefs>
</ds:datastoreItem>
</file>

<file path=customXml/itemProps5.xml><?xml version="1.0" encoding="utf-8"?>
<ds:datastoreItem xmlns:ds="http://schemas.openxmlformats.org/officeDocument/2006/customXml" ds:itemID="{6C55C469-768B-48D2-8428-21C2BC988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28577</TotalTime>
  <Words>2194</Words>
  <Application>Microsoft Office PowerPoint</Application>
  <PresentationFormat>Widescreen</PresentationFormat>
  <Paragraphs>413</Paragraphs>
  <Slides>63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Calibri Light</vt:lpstr>
      <vt:lpstr>Courier New</vt:lpstr>
      <vt:lpstr>Encode Sans</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Arntfield</dc:creator>
  <cp:lastModifiedBy>Marc St. Pierre</cp:lastModifiedBy>
  <cp:revision>39</cp:revision>
  <cp:lastPrinted>2021-08-28T17:00:04Z</cp:lastPrinted>
  <dcterms:created xsi:type="dcterms:W3CDTF">2018-06-01T14:43:19Z</dcterms:created>
  <dcterms:modified xsi:type="dcterms:W3CDTF">2021-11-10T14:41:35Z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Q42ZW277DJTX-2102554853-99938</vt:lpwstr>
  </property>
  <property fmtid="{D5CDD505-2E9C-101B-9397-08002B2CF9AE}" pid="3" name="_dlc_DocIdItemGuid">
    <vt:lpwstr>f65ef434-2a8f-4b19-a6ac-74d74538dd2c</vt:lpwstr>
  </property>
  <property fmtid="{D5CDD505-2E9C-101B-9397-08002B2CF9AE}" pid="4" name="_dlc_DocIdUrl">
    <vt:lpwstr>https://coachca.sharepoint.com/_layouts/15/DocIdRedir.aspx?ID=Q42ZW277DJTX-2102554853-99938, Q42ZW277DJTX-2102554853-99938</vt:lpwstr>
  </property>
  <property fmtid="{D5CDD505-2E9C-101B-9397-08002B2CF9AE}" pid="5" name="ContentTypeId">
    <vt:lpwstr>0x010100C545560247E4C1479A1E0C1F0D94C411</vt:lpwstr>
  </property>
</Properties>
</file>